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94" r:id="rId2"/>
    <p:sldId id="488" r:id="rId3"/>
    <p:sldId id="257" r:id="rId4"/>
    <p:sldId id="438" r:id="rId5"/>
    <p:sldId id="430" r:id="rId6"/>
    <p:sldId id="368" r:id="rId7"/>
    <p:sldId id="409" r:id="rId8"/>
    <p:sldId id="377" r:id="rId9"/>
    <p:sldId id="274" r:id="rId10"/>
    <p:sldId id="514" r:id="rId11"/>
    <p:sldId id="474" r:id="rId12"/>
    <p:sldId id="528" r:id="rId13"/>
    <p:sldId id="262" r:id="rId14"/>
    <p:sldId id="376" r:id="rId15"/>
    <p:sldId id="271" r:id="rId16"/>
    <p:sldId id="537" r:id="rId17"/>
    <p:sldId id="261" r:id="rId18"/>
    <p:sldId id="456" r:id="rId19"/>
    <p:sldId id="544" r:id="rId20"/>
    <p:sldId id="459" r:id="rId21"/>
    <p:sldId id="275" r:id="rId22"/>
    <p:sldId id="500" r:id="rId23"/>
    <p:sldId id="276" r:id="rId24"/>
    <p:sldId id="277" r:id="rId25"/>
    <p:sldId id="279" r:id="rId26"/>
    <p:sldId id="536" r:id="rId27"/>
    <p:sldId id="478" r:id="rId28"/>
    <p:sldId id="479" r:id="rId29"/>
    <p:sldId id="291" r:id="rId30"/>
    <p:sldId id="539" r:id="rId31"/>
    <p:sldId id="483" r:id="rId32"/>
    <p:sldId id="496" r:id="rId33"/>
    <p:sldId id="527" r:id="rId34"/>
    <p:sldId id="494" r:id="rId35"/>
    <p:sldId id="534" r:id="rId36"/>
    <p:sldId id="442" r:id="rId37"/>
    <p:sldId id="424" r:id="rId38"/>
    <p:sldId id="313" r:id="rId39"/>
    <p:sldId id="382" r:id="rId40"/>
    <p:sldId id="292" r:id="rId41"/>
    <p:sldId id="492" r:id="rId42"/>
    <p:sldId id="414" r:id="rId43"/>
    <p:sldId id="434" r:id="rId44"/>
    <p:sldId id="453" r:id="rId45"/>
    <p:sldId id="538" r:id="rId46"/>
    <p:sldId id="507" r:id="rId47"/>
    <p:sldId id="506" r:id="rId48"/>
    <p:sldId id="510" r:id="rId49"/>
    <p:sldId id="509" r:id="rId50"/>
    <p:sldId id="511" r:id="rId51"/>
    <p:sldId id="512" r:id="rId52"/>
    <p:sldId id="513" r:id="rId53"/>
    <p:sldId id="526" r:id="rId54"/>
    <p:sldId id="423" r:id="rId55"/>
    <p:sldId id="540" r:id="rId56"/>
    <p:sldId id="493" r:id="rId57"/>
    <p:sldId id="515" r:id="rId58"/>
    <p:sldId id="516" r:id="rId59"/>
    <p:sldId id="517" r:id="rId60"/>
    <p:sldId id="518" r:id="rId61"/>
    <p:sldId id="532" r:id="rId62"/>
    <p:sldId id="278" r:id="rId63"/>
    <p:sldId id="284" r:id="rId64"/>
    <p:sldId id="258" r:id="rId65"/>
    <p:sldId id="281" r:id="rId66"/>
    <p:sldId id="285" r:id="rId67"/>
    <p:sldId id="520" r:id="rId68"/>
    <p:sldId id="522" r:id="rId69"/>
    <p:sldId id="524" r:id="rId70"/>
    <p:sldId id="419" r:id="rId71"/>
    <p:sldId id="421" r:id="rId72"/>
    <p:sldId id="504" r:id="rId73"/>
    <p:sldId id="505" r:id="rId74"/>
    <p:sldId id="498" r:id="rId75"/>
    <p:sldId id="268" r:id="rId76"/>
    <p:sldId id="26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16" autoAdjust="0"/>
    <p:restoredTop sz="84129" autoAdjust="0"/>
  </p:normalViewPr>
  <p:slideViewPr>
    <p:cSldViewPr snapToGrid="0">
      <p:cViewPr varScale="1">
        <p:scale>
          <a:sx n="70" d="100"/>
          <a:sy n="70" d="100"/>
        </p:scale>
        <p:origin x="86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FCF5D-2804-44ED-820C-2C75AC629EBC}"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EB6CD-3E99-48CE-90A7-5BF71090C57A}" type="slidenum">
              <a:rPr lang="en-US" smtClean="0"/>
              <a:t>‹#›</a:t>
            </a:fld>
            <a:endParaRPr lang="en-US"/>
          </a:p>
        </p:txBody>
      </p:sp>
    </p:spTree>
    <p:extLst>
      <p:ext uri="{BB962C8B-B14F-4D97-AF65-F5344CB8AC3E}">
        <p14:creationId xmlns:p14="http://schemas.microsoft.com/office/powerpoint/2010/main" val="1347540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1</a:t>
            </a:fld>
            <a:endParaRPr lang="en-US"/>
          </a:p>
        </p:txBody>
      </p:sp>
    </p:spTree>
    <p:extLst>
      <p:ext uri="{BB962C8B-B14F-4D97-AF65-F5344CB8AC3E}">
        <p14:creationId xmlns:p14="http://schemas.microsoft.com/office/powerpoint/2010/main" val="185504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584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97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920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235879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073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91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450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In this study, we propose novel multi-dimensional features that encode information about the syntactic structure of sentences.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399017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02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947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229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21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733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92DD6-41B6-4404-81D2-B2CDDF7C28BD}" type="slidenum">
              <a:rPr lang="en-US" smtClean="0"/>
              <a:t>37</a:t>
            </a:fld>
            <a:endParaRPr lang="en-US"/>
          </a:p>
        </p:txBody>
      </p:sp>
    </p:spTree>
    <p:extLst>
      <p:ext uri="{BB962C8B-B14F-4D97-AF65-F5344CB8AC3E}">
        <p14:creationId xmlns:p14="http://schemas.microsoft.com/office/powerpoint/2010/main" val="4046375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 data from 82 subjects listening to the story titled ‘PieMan’ with 259 TRs (repetition time – fMRI recorded every 1.5 sec.).</a:t>
            </a:r>
          </a:p>
        </p:txBody>
      </p:sp>
      <p:sp>
        <p:nvSpPr>
          <p:cNvPr id="4" name="Slide Number Placeholder 3"/>
          <p:cNvSpPr>
            <a:spLocks noGrp="1"/>
          </p:cNvSpPr>
          <p:nvPr>
            <p:ph type="sldNum" sz="quarter" idx="5"/>
          </p:nvPr>
        </p:nvSpPr>
        <p:spPr/>
        <p:txBody>
          <a:bodyPr/>
          <a:lstStyle/>
          <a:p>
            <a:fld id="{6DF19549-5A20-44FD-8EA1-B16F2FB225AD}" type="slidenum">
              <a:rPr lang="en-US" smtClean="0"/>
              <a:t>40</a:t>
            </a:fld>
            <a:endParaRPr lang="en-US"/>
          </a:p>
        </p:txBody>
      </p:sp>
    </p:spTree>
    <p:extLst>
      <p:ext uri="{BB962C8B-B14F-4D97-AF65-F5344CB8AC3E}">
        <p14:creationId xmlns:p14="http://schemas.microsoft.com/office/powerpoint/2010/main" val="2302844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44</a:t>
            </a:fld>
            <a:endParaRPr/>
          </a:p>
        </p:txBody>
      </p:sp>
    </p:spTree>
    <p:extLst>
      <p:ext uri="{BB962C8B-B14F-4D97-AF65-F5344CB8AC3E}">
        <p14:creationId xmlns:p14="http://schemas.microsoft.com/office/powerpoint/2010/main" val="259810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285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highlight>
                  <a:srgbClr val="FDFDFD"/>
                </a:highlight>
                <a:latin typeface="Courier New" panose="02070309020205020404" pitchFamily="49" charset="0"/>
              </a:rPr>
              <a:t>ESNs are able to learn and process word by word</a:t>
            </a:r>
          </a:p>
          <a:p>
            <a:endParaRPr lang="en-US" b="0" i="0">
              <a:solidFill>
                <a:srgbClr val="333333"/>
              </a:solidFill>
              <a:effectLst/>
              <a:highlight>
                <a:srgbClr val="FDFDFD"/>
              </a:highlight>
              <a:latin typeface="Courier New" panose="02070309020205020404" pitchFamily="49" charset="0"/>
            </a:endParaRPr>
          </a:p>
          <a:p>
            <a:r>
              <a:rPr lang="en-US" b="0" i="0">
                <a:solidFill>
                  <a:srgbClr val="333333"/>
                </a:solidFill>
                <a:effectLst/>
                <a:highlight>
                  <a:srgbClr val="FDFDFD"/>
                </a:highlight>
                <a:latin typeface="Courier New" panose="02070309020205020404" pitchFamily="49" charset="0"/>
              </a:rPr>
              <a:t>LSTM can process word by word (but not learn word by word)</a:t>
            </a:r>
            <a:endParaRPr lang="en-US"/>
          </a:p>
        </p:txBody>
      </p:sp>
      <p:sp>
        <p:nvSpPr>
          <p:cNvPr id="4" name="Slide Number Placeholder 3"/>
          <p:cNvSpPr>
            <a:spLocks noGrp="1"/>
          </p:cNvSpPr>
          <p:nvPr>
            <p:ph type="sldNum" sz="quarter" idx="5"/>
          </p:nvPr>
        </p:nvSpPr>
        <p:spPr/>
        <p:txBody>
          <a:bodyPr/>
          <a:lstStyle/>
          <a:p>
            <a:fld id="{938EB6CD-3E99-48CE-90A7-5BF71090C57A}" type="slidenum">
              <a:rPr lang="en-US" smtClean="0"/>
              <a:t>46</a:t>
            </a:fld>
            <a:endParaRPr lang="en-US"/>
          </a:p>
        </p:txBody>
      </p:sp>
    </p:spTree>
    <p:extLst>
      <p:ext uri="{BB962C8B-B14F-4D97-AF65-F5344CB8AC3E}">
        <p14:creationId xmlns:p14="http://schemas.microsoft.com/office/powerpoint/2010/main" val="1807637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52</a:t>
            </a:fld>
            <a:endParaRPr/>
          </a:p>
        </p:txBody>
      </p:sp>
    </p:spTree>
    <p:extLst>
      <p:ext uri="{BB962C8B-B14F-4D97-AF65-F5344CB8AC3E}">
        <p14:creationId xmlns:p14="http://schemas.microsoft.com/office/powerpoint/2010/main" val="1246806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ad7074e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ad7074e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panose="020B0604020202020204" pitchFamily="34" charset="0"/>
                <a:ea typeface="Calibri"/>
                <a:cs typeface="Arial" panose="020B0604020202020204" pitchFamily="34" charset="0"/>
                <a:sym typeface="Calibri"/>
              </a:rPr>
              <a:t>. suggesting that past events are retained in memory in speakers brain to distinguish future events.</a:t>
            </a:r>
          </a:p>
          <a:p>
            <a:pPr marL="0" lvl="0" indent="0" algn="l" rtl="0">
              <a:spcBef>
                <a:spcPts val="0"/>
              </a:spcBef>
              <a:spcAft>
                <a:spcPts val="0"/>
              </a:spcAft>
              <a:buNone/>
            </a:pPr>
            <a:r>
              <a:rPr lang="en-US" sz="1200">
                <a:solidFill>
                  <a:schemeClr val="dk1"/>
                </a:solidFill>
                <a:latin typeface="Arial" panose="020B0604020202020204" pitchFamily="34" charset="0"/>
                <a:ea typeface="Calibri"/>
                <a:cs typeface="Arial" panose="020B0604020202020204" pitchFamily="34" charset="0"/>
                <a:sym typeface="Calibri"/>
              </a:rPr>
              <a:t>In language regions, the alignment of speech models trails behind text models. </a:t>
            </a:r>
            <a:endParaRPr lang="en-US"/>
          </a:p>
        </p:txBody>
      </p:sp>
      <p:sp>
        <p:nvSpPr>
          <p:cNvPr id="404" name="Google Shape;404;g299ad7074e6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53</a:t>
            </a:fld>
            <a:endParaRPr/>
          </a:p>
        </p:txBody>
      </p:sp>
    </p:spTree>
    <p:extLst>
      <p:ext uri="{BB962C8B-B14F-4D97-AF65-F5344CB8AC3E}">
        <p14:creationId xmlns:p14="http://schemas.microsoft.com/office/powerpoint/2010/main" val="172881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Fundamental questions about what information is processed where, when, and </a:t>
            </a:r>
            <a:r>
              <a:rPr lang="en" sz="1200" b="1"/>
              <a:t>how</a:t>
            </a:r>
            <a:r>
              <a:rPr lang="en" sz="1200"/>
              <a:t> in the brain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210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774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459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256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788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452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27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researchers have shown that pretrained language models significantly predict large parts of the brain regions that are thought to underlie language comprehension</a:t>
            </a:r>
            <a:endParaRPr/>
          </a:p>
        </p:txBody>
      </p:sp>
      <p:sp>
        <p:nvSpPr>
          <p:cNvPr id="2" name="Slide Number Placeholder 1">
            <a:extLst>
              <a:ext uri="{FF2B5EF4-FFF2-40B4-BE49-F238E27FC236}">
                <a16:creationId xmlns:a16="http://schemas.microsoft.com/office/drawing/2014/main" id="{8F914A1D-9ED5-EF66-7E50-3FEECCCEF39E}"/>
              </a:ext>
            </a:extLst>
          </p:cNvPr>
          <p:cNvSpPr>
            <a:spLocks noGrp="1"/>
          </p:cNvSpPr>
          <p:nvPr>
            <p:ph type="sldNum" sz="quarter" idx="5"/>
          </p:nvPr>
        </p:nvSpPr>
        <p:spPr/>
        <p:txBody>
          <a:bodyPr/>
          <a:lstStyle/>
          <a:p>
            <a:fld id="{A039BB72-BA2C-4128-BB8F-3EE51450564E}" type="slidenum">
              <a:rPr lang="en-US" smtClean="0"/>
              <a:t>67</a:t>
            </a:fld>
            <a:endParaRPr lang="en-US"/>
          </a:p>
        </p:txBody>
      </p:sp>
    </p:spTree>
    <p:extLst>
      <p:ext uri="{BB962C8B-B14F-4D97-AF65-F5344CB8AC3E}">
        <p14:creationId xmlns:p14="http://schemas.microsoft.com/office/powerpoint/2010/main" val="2359004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F914A1D-9ED5-EF66-7E50-3FEECCCEF39E}"/>
              </a:ext>
            </a:extLst>
          </p:cNvPr>
          <p:cNvSpPr>
            <a:spLocks noGrp="1"/>
          </p:cNvSpPr>
          <p:nvPr>
            <p:ph type="sldNum" sz="quarter" idx="5"/>
          </p:nvPr>
        </p:nvSpPr>
        <p:spPr/>
        <p:txBody>
          <a:bodyPr/>
          <a:lstStyle/>
          <a:p>
            <a:fld id="{A039BB72-BA2C-4128-BB8F-3EE51450564E}" type="slidenum">
              <a:rPr lang="en-US" smtClean="0"/>
              <a:t>68</a:t>
            </a:fld>
            <a:endParaRPr lang="en-US"/>
          </a:p>
        </p:txBody>
      </p:sp>
    </p:spTree>
    <p:extLst>
      <p:ext uri="{BB962C8B-B14F-4D97-AF65-F5344CB8AC3E}">
        <p14:creationId xmlns:p14="http://schemas.microsoft.com/office/powerpoint/2010/main" val="255287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controlled experiments that design artificial stimuli to separate the brain activation</a:t>
            </a:r>
          </a:p>
          <a:p>
            <a:pPr marL="171450" indent="-171450">
              <a:buFont typeface="Arial" panose="020B0604020202020204" pitchFamily="34" charset="0"/>
              <a:buChar char="•"/>
            </a:pPr>
            <a:r>
              <a:rPr lang="en-US"/>
              <a:t>such as comparing structured complex sentences or phrases with word lists</a:t>
            </a:r>
          </a:p>
          <a:p>
            <a:pPr marL="171450" indent="-171450">
              <a:buFont typeface="Arial" panose="020B0604020202020204" pitchFamily="34" charset="0"/>
              <a:buChar char="•"/>
            </a:pPr>
            <a:r>
              <a:rPr lang="en-US"/>
              <a:t>many valuable findings and have identified several brain regions, including the left temporal lobe and the left frontal lobe, that are involved in syntactic structure building</a:t>
            </a:r>
          </a:p>
          <a:p>
            <a:pPr marL="171450" indent="-171450">
              <a:buFont typeface="Arial" panose="020B0604020202020204" pitchFamily="34" charset="0"/>
              <a:buChar char="•"/>
            </a:pPr>
            <a:r>
              <a:rPr lang="en-US"/>
              <a:t>However, as designing artificial stimuli can only separate situations with or without structurebuilding</a:t>
            </a:r>
          </a:p>
        </p:txBody>
      </p:sp>
      <p:sp>
        <p:nvSpPr>
          <p:cNvPr id="4" name="Slide Number Placeholder 3"/>
          <p:cNvSpPr>
            <a:spLocks noGrp="1"/>
          </p:cNvSpPr>
          <p:nvPr>
            <p:ph type="sldNum" sz="quarter" idx="5"/>
          </p:nvPr>
        </p:nvSpPr>
        <p:spPr/>
        <p:txBody>
          <a:bodyPr/>
          <a:lstStyle/>
          <a:p>
            <a:fld id="{938EB6CD-3E99-48CE-90A7-5BF71090C57A}" type="slidenum">
              <a:rPr lang="en-US" smtClean="0"/>
              <a:t>4</a:t>
            </a:fld>
            <a:endParaRPr lang="en-US"/>
          </a:p>
        </p:txBody>
      </p:sp>
    </p:spTree>
    <p:extLst>
      <p:ext uri="{BB962C8B-B14F-4D97-AF65-F5344CB8AC3E}">
        <p14:creationId xmlns:p14="http://schemas.microsoft.com/office/powerpoint/2010/main" val="1347869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F914A1D-9ED5-EF66-7E50-3FEECCCEF39E}"/>
              </a:ext>
            </a:extLst>
          </p:cNvPr>
          <p:cNvSpPr>
            <a:spLocks noGrp="1"/>
          </p:cNvSpPr>
          <p:nvPr>
            <p:ph type="sldNum" sz="quarter" idx="5"/>
          </p:nvPr>
        </p:nvSpPr>
        <p:spPr/>
        <p:txBody>
          <a:bodyPr/>
          <a:lstStyle/>
          <a:p>
            <a:fld id="{A039BB72-BA2C-4128-BB8F-3EE51450564E}" type="slidenum">
              <a:rPr lang="en-US" smtClean="0"/>
              <a:t>69</a:t>
            </a:fld>
            <a:endParaRPr lang="en-US"/>
          </a:p>
        </p:txBody>
      </p:sp>
    </p:spTree>
    <p:extLst>
      <p:ext uri="{BB962C8B-B14F-4D97-AF65-F5344CB8AC3E}">
        <p14:creationId xmlns:p14="http://schemas.microsoft.com/office/powerpoint/2010/main" val="1587091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3c30d02393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3c30d02393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p:txBody>
      </p:sp>
      <p:sp>
        <p:nvSpPr>
          <p:cNvPr id="570" name="Google Shape;570;g23c30d02393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74</a:t>
            </a:fld>
            <a:endParaRPr/>
          </a:p>
        </p:txBody>
      </p:sp>
    </p:spTree>
    <p:extLst>
      <p:ext uri="{BB962C8B-B14F-4D97-AF65-F5344CB8AC3E}">
        <p14:creationId xmlns:p14="http://schemas.microsoft.com/office/powerpoint/2010/main" val="2683531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405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Residuals are opposite no ?</a:t>
            </a:r>
            <a:endParaRPr/>
          </a:p>
          <a:p>
            <a:pPr marL="0" lvl="0" indent="0" algn="l" rtl="0">
              <a:spcBef>
                <a:spcPts val="0"/>
              </a:spcBef>
              <a:spcAft>
                <a:spcPts val="0"/>
              </a:spcAft>
              <a:buNone/>
            </a:pPr>
            <a:endParaRPr/>
          </a:p>
        </p:txBody>
      </p:sp>
      <p:sp>
        <p:nvSpPr>
          <p:cNvPr id="436" name="Google Shape;4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67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6</a:t>
            </a:fld>
            <a:endParaRPr lang="en-US"/>
          </a:p>
        </p:txBody>
      </p:sp>
    </p:spTree>
    <p:extLst>
      <p:ext uri="{BB962C8B-B14F-4D97-AF65-F5344CB8AC3E}">
        <p14:creationId xmlns:p14="http://schemas.microsoft.com/office/powerpoint/2010/main" val="400625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857952a9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2857952a9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34" name="Google Shape;134;g22857952a9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71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F914A1D-9ED5-EF66-7E50-3FEECCCEF39E}"/>
              </a:ext>
            </a:extLst>
          </p:cNvPr>
          <p:cNvSpPr>
            <a:spLocks noGrp="1"/>
          </p:cNvSpPr>
          <p:nvPr>
            <p:ph type="sldNum" sz="quarter" idx="5"/>
          </p:nvPr>
        </p:nvSpPr>
        <p:spPr/>
        <p:txBody>
          <a:bodyPr/>
          <a:lstStyle/>
          <a:p>
            <a:fld id="{A039BB72-BA2C-4128-BB8F-3EE51450564E}"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3615-FACC-A676-C162-D755407EE1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E0C17E-1132-1D8C-BFED-A33229648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868DB-3F35-FDEC-74A1-1725EE94E528}"/>
              </a:ext>
            </a:extLst>
          </p:cNvPr>
          <p:cNvSpPr>
            <a:spLocks noGrp="1"/>
          </p:cNvSpPr>
          <p:nvPr>
            <p:ph type="dt" sz="half" idx="10"/>
          </p:nvPr>
        </p:nvSpPr>
        <p:spPr/>
        <p:txBody>
          <a:bodyPr/>
          <a:lstStyle/>
          <a:p>
            <a:fld id="{57015389-53E8-4BAF-A6B6-F51BE3685762}" type="datetime1">
              <a:rPr lang="en-US" smtClean="0"/>
              <a:t>4/18/2024</a:t>
            </a:fld>
            <a:endParaRPr lang="en-US"/>
          </a:p>
        </p:txBody>
      </p:sp>
      <p:sp>
        <p:nvSpPr>
          <p:cNvPr id="5" name="Footer Placeholder 4">
            <a:extLst>
              <a:ext uri="{FF2B5EF4-FFF2-40B4-BE49-F238E27FC236}">
                <a16:creationId xmlns:a16="http://schemas.microsoft.com/office/drawing/2014/main" id="{CBAE19D2-8D31-B7C3-0F0C-DD4691D0E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40F31-57BE-B23F-E0CF-3F43CE826734}"/>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1397740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6FF-8D55-FF42-D714-A76CC8F21F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7D8121-E051-EDDD-9238-547C44CB6E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EDC4B-7FAC-2353-D8CE-89D3F69EFC65}"/>
              </a:ext>
            </a:extLst>
          </p:cNvPr>
          <p:cNvSpPr>
            <a:spLocks noGrp="1"/>
          </p:cNvSpPr>
          <p:nvPr>
            <p:ph type="dt" sz="half" idx="10"/>
          </p:nvPr>
        </p:nvSpPr>
        <p:spPr/>
        <p:txBody>
          <a:bodyPr/>
          <a:lstStyle/>
          <a:p>
            <a:fld id="{2BA58F6E-B830-4CFD-B75C-E128C03CF39D}" type="datetime1">
              <a:rPr lang="en-US" smtClean="0"/>
              <a:t>4/18/2024</a:t>
            </a:fld>
            <a:endParaRPr lang="en-US"/>
          </a:p>
        </p:txBody>
      </p:sp>
      <p:sp>
        <p:nvSpPr>
          <p:cNvPr id="5" name="Footer Placeholder 4">
            <a:extLst>
              <a:ext uri="{FF2B5EF4-FFF2-40B4-BE49-F238E27FC236}">
                <a16:creationId xmlns:a16="http://schemas.microsoft.com/office/drawing/2014/main" id="{ED792810-6D90-68FA-E5AE-BB2A7F91D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32C8D-3140-7214-BF54-9BABDE9EBF43}"/>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822705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B9EC4-957E-8635-1FD4-4A79C102B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E776A7-6956-F3CE-DC9D-CB0E99AFB1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FD8C8-436A-2284-EC1E-E4DA6E9E8D88}"/>
              </a:ext>
            </a:extLst>
          </p:cNvPr>
          <p:cNvSpPr>
            <a:spLocks noGrp="1"/>
          </p:cNvSpPr>
          <p:nvPr>
            <p:ph type="dt" sz="half" idx="10"/>
          </p:nvPr>
        </p:nvSpPr>
        <p:spPr/>
        <p:txBody>
          <a:bodyPr/>
          <a:lstStyle/>
          <a:p>
            <a:fld id="{E8EA002F-2C82-4C54-A9A9-8D4C1214A09D}" type="datetime1">
              <a:rPr lang="en-US" smtClean="0"/>
              <a:t>4/18/2024</a:t>
            </a:fld>
            <a:endParaRPr lang="en-US"/>
          </a:p>
        </p:txBody>
      </p:sp>
      <p:sp>
        <p:nvSpPr>
          <p:cNvPr id="5" name="Footer Placeholder 4">
            <a:extLst>
              <a:ext uri="{FF2B5EF4-FFF2-40B4-BE49-F238E27FC236}">
                <a16:creationId xmlns:a16="http://schemas.microsoft.com/office/drawing/2014/main" id="{9E1E9053-81E2-87F3-0F78-E9C8EC3D1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80A49-BD8E-AEDA-6458-E8CAC075B789}"/>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4174684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3844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9" name="Google Shape;69;p16"/>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70" name="Google Shape;70;p16"/>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583883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3"/>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3"/>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400"/>
              <a:buFont typeface="Roboto"/>
              <a:buNone/>
              <a:defRPr sz="1400">
                <a:solidFill>
                  <a:schemeClr val="dk1"/>
                </a:solidFill>
                <a:latin typeface="Roboto"/>
                <a:ea typeface="Roboto"/>
                <a:cs typeface="Roboto"/>
                <a:sym typeface="Roboto"/>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Tree>
    <p:extLst>
      <p:ext uri="{BB962C8B-B14F-4D97-AF65-F5344CB8AC3E}">
        <p14:creationId xmlns:p14="http://schemas.microsoft.com/office/powerpoint/2010/main" val="2963396118"/>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fld id="{0DFA1198-21C8-4FD2-85F3-C54E2A73D15C}" type="datetime1">
              <a:rPr lang="en-US" smtClean="0"/>
              <a:t>4/18/2024</a:t>
            </a:fld>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86330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E9BB-6809-10F5-2A60-384E927F6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3A38C-8566-62D0-575E-73256835B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A007F-2C63-9F68-C66E-9DFF7C683D7F}"/>
              </a:ext>
            </a:extLst>
          </p:cNvPr>
          <p:cNvSpPr>
            <a:spLocks noGrp="1"/>
          </p:cNvSpPr>
          <p:nvPr>
            <p:ph type="dt" sz="half" idx="10"/>
          </p:nvPr>
        </p:nvSpPr>
        <p:spPr/>
        <p:txBody>
          <a:bodyPr/>
          <a:lstStyle/>
          <a:p>
            <a:fld id="{5949E887-35DA-485C-B9C4-E0231FD783E2}" type="datetime1">
              <a:rPr lang="en-US" smtClean="0"/>
              <a:t>4/18/2024</a:t>
            </a:fld>
            <a:endParaRPr lang="en-US"/>
          </a:p>
        </p:txBody>
      </p:sp>
      <p:sp>
        <p:nvSpPr>
          <p:cNvPr id="5" name="Footer Placeholder 4">
            <a:extLst>
              <a:ext uri="{FF2B5EF4-FFF2-40B4-BE49-F238E27FC236}">
                <a16:creationId xmlns:a16="http://schemas.microsoft.com/office/drawing/2014/main" id="{9957703E-E7C0-F9AF-D2C1-B4D3DA463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3162A-2DFC-AA6D-1F14-295EF124387C}"/>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215339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BCD-9380-3D98-5BF0-A145B61E8E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CB8CF-7FD9-3331-BC4E-0F43E0DF2F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4634E-FB38-20FA-77E9-ECA3382201B2}"/>
              </a:ext>
            </a:extLst>
          </p:cNvPr>
          <p:cNvSpPr>
            <a:spLocks noGrp="1"/>
          </p:cNvSpPr>
          <p:nvPr>
            <p:ph type="dt" sz="half" idx="10"/>
          </p:nvPr>
        </p:nvSpPr>
        <p:spPr/>
        <p:txBody>
          <a:bodyPr/>
          <a:lstStyle/>
          <a:p>
            <a:fld id="{7E58BCBB-2C76-48A2-97C0-CFFC5CA96B36}" type="datetime1">
              <a:rPr lang="en-US" smtClean="0"/>
              <a:t>4/18/2024</a:t>
            </a:fld>
            <a:endParaRPr lang="en-US"/>
          </a:p>
        </p:txBody>
      </p:sp>
      <p:sp>
        <p:nvSpPr>
          <p:cNvPr id="5" name="Footer Placeholder 4">
            <a:extLst>
              <a:ext uri="{FF2B5EF4-FFF2-40B4-BE49-F238E27FC236}">
                <a16:creationId xmlns:a16="http://schemas.microsoft.com/office/drawing/2014/main" id="{9A953918-5E7F-CB5B-8D4C-38F8AE6D5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76A9D-0B41-69C9-B1D7-40DCA9F7B7E1}"/>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144604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AAB4-C1DE-36CB-3EDC-F16545C165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3E309-24AE-345D-2858-91F5061E38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EE845-C20C-0C64-A8AD-DD829EB657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5FA778-EB32-A4D8-8327-5DFA0698A44A}"/>
              </a:ext>
            </a:extLst>
          </p:cNvPr>
          <p:cNvSpPr>
            <a:spLocks noGrp="1"/>
          </p:cNvSpPr>
          <p:nvPr>
            <p:ph type="dt" sz="half" idx="10"/>
          </p:nvPr>
        </p:nvSpPr>
        <p:spPr/>
        <p:txBody>
          <a:bodyPr/>
          <a:lstStyle/>
          <a:p>
            <a:fld id="{566560DA-FD31-4378-BCD9-E6E32516A0C7}" type="datetime1">
              <a:rPr lang="en-US" smtClean="0"/>
              <a:t>4/18/2024</a:t>
            </a:fld>
            <a:endParaRPr lang="en-US"/>
          </a:p>
        </p:txBody>
      </p:sp>
      <p:sp>
        <p:nvSpPr>
          <p:cNvPr id="6" name="Footer Placeholder 5">
            <a:extLst>
              <a:ext uri="{FF2B5EF4-FFF2-40B4-BE49-F238E27FC236}">
                <a16:creationId xmlns:a16="http://schemas.microsoft.com/office/drawing/2014/main" id="{2343FAC0-5A37-5D7C-1A57-C4AAE9EF9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FF33B-78F4-1A54-23D9-4074ECEF6D22}"/>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413678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2F9A-32F4-AAD2-7965-3039AF3979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632732-7FCA-E677-DA2D-2888C0D8E7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46E11-F19C-91F2-5C49-E38891B66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88C58B-B94D-818C-466E-9636E9B08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387B6A-EE4A-4E1D-09D0-BA3562F7F7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E3DCE7-E118-B03E-C0FF-79138D4B59DF}"/>
              </a:ext>
            </a:extLst>
          </p:cNvPr>
          <p:cNvSpPr>
            <a:spLocks noGrp="1"/>
          </p:cNvSpPr>
          <p:nvPr>
            <p:ph type="dt" sz="half" idx="10"/>
          </p:nvPr>
        </p:nvSpPr>
        <p:spPr/>
        <p:txBody>
          <a:bodyPr/>
          <a:lstStyle/>
          <a:p>
            <a:fld id="{C75F57C9-B6DD-414E-869B-84B5952B932D}" type="datetime1">
              <a:rPr lang="en-US" smtClean="0"/>
              <a:t>4/18/2024</a:t>
            </a:fld>
            <a:endParaRPr lang="en-US"/>
          </a:p>
        </p:txBody>
      </p:sp>
      <p:sp>
        <p:nvSpPr>
          <p:cNvPr id="8" name="Footer Placeholder 7">
            <a:extLst>
              <a:ext uri="{FF2B5EF4-FFF2-40B4-BE49-F238E27FC236}">
                <a16:creationId xmlns:a16="http://schemas.microsoft.com/office/drawing/2014/main" id="{76A9F5AC-0BB6-E25B-1E8B-85C01EEBF3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B7309-7D1F-F761-5FB3-37A8828460B0}"/>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127815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A1C-CD31-E877-C8F9-5F393E2AE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20B3A-994C-CD5A-78F5-15BD1648EC04}"/>
              </a:ext>
            </a:extLst>
          </p:cNvPr>
          <p:cNvSpPr>
            <a:spLocks noGrp="1"/>
          </p:cNvSpPr>
          <p:nvPr>
            <p:ph type="dt" sz="half" idx="10"/>
          </p:nvPr>
        </p:nvSpPr>
        <p:spPr/>
        <p:txBody>
          <a:bodyPr/>
          <a:lstStyle/>
          <a:p>
            <a:fld id="{C3543EC1-E498-4CA0-ADE4-F614626A3DB4}" type="datetime1">
              <a:rPr lang="en-US" smtClean="0"/>
              <a:t>4/18/2024</a:t>
            </a:fld>
            <a:endParaRPr lang="en-US"/>
          </a:p>
        </p:txBody>
      </p:sp>
      <p:sp>
        <p:nvSpPr>
          <p:cNvPr id="4" name="Footer Placeholder 3">
            <a:extLst>
              <a:ext uri="{FF2B5EF4-FFF2-40B4-BE49-F238E27FC236}">
                <a16:creationId xmlns:a16="http://schemas.microsoft.com/office/drawing/2014/main" id="{DF91E6E7-D4B8-9EF0-8B80-A3103D7252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17C35-54C8-967A-9CDC-C3AD6FC0658E}"/>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3441123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21E37-DA25-3185-F43D-5D1D3E53946C}"/>
              </a:ext>
            </a:extLst>
          </p:cNvPr>
          <p:cNvSpPr>
            <a:spLocks noGrp="1"/>
          </p:cNvSpPr>
          <p:nvPr>
            <p:ph type="dt" sz="half" idx="10"/>
          </p:nvPr>
        </p:nvSpPr>
        <p:spPr/>
        <p:txBody>
          <a:bodyPr/>
          <a:lstStyle/>
          <a:p>
            <a:fld id="{A95A3706-8CFB-4916-8F01-7B434C5B90FF}" type="datetime1">
              <a:rPr lang="en-US" smtClean="0"/>
              <a:t>4/18/2024</a:t>
            </a:fld>
            <a:endParaRPr lang="en-US"/>
          </a:p>
        </p:txBody>
      </p:sp>
      <p:sp>
        <p:nvSpPr>
          <p:cNvPr id="3" name="Footer Placeholder 2">
            <a:extLst>
              <a:ext uri="{FF2B5EF4-FFF2-40B4-BE49-F238E27FC236}">
                <a16:creationId xmlns:a16="http://schemas.microsoft.com/office/drawing/2014/main" id="{C97F4CE2-1D7E-FD08-8AEA-8D37D5EE8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40DE6B-0953-9A85-9002-1A2D804979D2}"/>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259400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BD31-F208-F910-C652-38E3B8C49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C36E80-0AB7-DD0F-78F3-B4C7CA8F9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91C7C8-B15B-4CDC-C606-488D48BD0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BE089-3F45-11ED-032A-1D7BA66609F6}"/>
              </a:ext>
            </a:extLst>
          </p:cNvPr>
          <p:cNvSpPr>
            <a:spLocks noGrp="1"/>
          </p:cNvSpPr>
          <p:nvPr>
            <p:ph type="dt" sz="half" idx="10"/>
          </p:nvPr>
        </p:nvSpPr>
        <p:spPr/>
        <p:txBody>
          <a:bodyPr/>
          <a:lstStyle/>
          <a:p>
            <a:fld id="{F4BDAD82-6A29-4EB3-901A-7F7BE4C836CD}" type="datetime1">
              <a:rPr lang="en-US" smtClean="0"/>
              <a:t>4/18/2024</a:t>
            </a:fld>
            <a:endParaRPr lang="en-US"/>
          </a:p>
        </p:txBody>
      </p:sp>
      <p:sp>
        <p:nvSpPr>
          <p:cNvPr id="6" name="Footer Placeholder 5">
            <a:extLst>
              <a:ext uri="{FF2B5EF4-FFF2-40B4-BE49-F238E27FC236}">
                <a16:creationId xmlns:a16="http://schemas.microsoft.com/office/drawing/2014/main" id="{F730E684-EB40-8C30-00A3-EF7FE413A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394BA-5A96-AA42-C799-B4F96BF12A26}"/>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1597137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D538-C3ED-6B5C-4CD8-755142728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35F0F-82D0-C47C-D275-2EEC23E83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047416-9A4E-F309-D4D2-B54158D60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19ED3-1EB9-3475-EEF6-F86FCD3F62B4}"/>
              </a:ext>
            </a:extLst>
          </p:cNvPr>
          <p:cNvSpPr>
            <a:spLocks noGrp="1"/>
          </p:cNvSpPr>
          <p:nvPr>
            <p:ph type="dt" sz="half" idx="10"/>
          </p:nvPr>
        </p:nvSpPr>
        <p:spPr/>
        <p:txBody>
          <a:bodyPr/>
          <a:lstStyle/>
          <a:p>
            <a:fld id="{D53430B9-A80E-402F-8366-0F0A6268FF5F}" type="datetime1">
              <a:rPr lang="en-US" smtClean="0"/>
              <a:t>4/18/2024</a:t>
            </a:fld>
            <a:endParaRPr lang="en-US"/>
          </a:p>
        </p:txBody>
      </p:sp>
      <p:sp>
        <p:nvSpPr>
          <p:cNvPr id="6" name="Footer Placeholder 5">
            <a:extLst>
              <a:ext uri="{FF2B5EF4-FFF2-40B4-BE49-F238E27FC236}">
                <a16:creationId xmlns:a16="http://schemas.microsoft.com/office/drawing/2014/main" id="{E19CEC7E-7523-005C-39C9-50D547EA2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4CCA2-45C9-6D90-20C3-00D21CC403BD}"/>
              </a:ext>
            </a:extLst>
          </p:cNvPr>
          <p:cNvSpPr>
            <a:spLocks noGrp="1"/>
          </p:cNvSpPr>
          <p:nvPr>
            <p:ph type="sldNum" sz="quarter" idx="12"/>
          </p:nvPr>
        </p:nvSpPr>
        <p:spPr/>
        <p:txBody>
          <a:bodyPr/>
          <a:lstStyle/>
          <a:p>
            <a:fld id="{B063F503-839C-4143-ADFF-AD8EC13762BB}" type="slidenum">
              <a:rPr lang="en-US" smtClean="0"/>
              <a:t>‹#›</a:t>
            </a:fld>
            <a:endParaRPr lang="en-US"/>
          </a:p>
        </p:txBody>
      </p:sp>
    </p:spTree>
    <p:extLst>
      <p:ext uri="{BB962C8B-B14F-4D97-AF65-F5344CB8AC3E}">
        <p14:creationId xmlns:p14="http://schemas.microsoft.com/office/powerpoint/2010/main" val="224579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9757EC-9656-C21D-5C09-56424A3D0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E2EF13-2EFA-21C9-4C96-7EAE5D9035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48617-30B4-67F2-7A43-25957CBCD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0362CC-5792-4BB1-AA42-2ECA12A72D59}" type="datetime1">
              <a:rPr lang="en-US" smtClean="0"/>
              <a:t>4/18/2024</a:t>
            </a:fld>
            <a:endParaRPr lang="en-US"/>
          </a:p>
        </p:txBody>
      </p:sp>
      <p:sp>
        <p:nvSpPr>
          <p:cNvPr id="5" name="Footer Placeholder 4">
            <a:extLst>
              <a:ext uri="{FF2B5EF4-FFF2-40B4-BE49-F238E27FC236}">
                <a16:creationId xmlns:a16="http://schemas.microsoft.com/office/drawing/2014/main" id="{9C526CC7-7507-8EDB-C787-016111FE5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694147-7033-2C50-F8F7-86D3D711A8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63F503-839C-4143-ADFF-AD8EC13762BB}" type="slidenum">
              <a:rPr lang="en-US" smtClean="0"/>
              <a:t>‹#›</a:t>
            </a:fld>
            <a:endParaRPr lang="en-US"/>
          </a:p>
        </p:txBody>
      </p:sp>
    </p:spTree>
    <p:extLst>
      <p:ext uri="{BB962C8B-B14F-4D97-AF65-F5344CB8AC3E}">
        <p14:creationId xmlns:p14="http://schemas.microsoft.com/office/powerpoint/2010/main" val="269578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ftp/arxiv/papers/2208/2208.11488.pdf"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21/file/51a472c08e21aef54ed749806e3e6490-Paper.pdf"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72.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23.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png"/><Relationship Id="rId21" Type="http://schemas.openxmlformats.org/officeDocument/2006/relationships/image" Target="../media/image94.png"/><Relationship Id="rId34" Type="http://schemas.openxmlformats.org/officeDocument/2006/relationships/image" Target="../media/image107.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1.png"/></Relationships>
</file>

<file path=ppt/slides/_rels/slide71.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109.png"/><Relationship Id="rId21" Type="http://schemas.openxmlformats.org/officeDocument/2006/relationships/image" Target="../media/image127.png"/><Relationship Id="rId34" Type="http://schemas.openxmlformats.org/officeDocument/2006/relationships/image" Target="../media/image10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1" Type="http://schemas.openxmlformats.org/officeDocument/2006/relationships/slideLayout" Target="../slideLayouts/slideLayout13.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8" Type="http://schemas.openxmlformats.org/officeDocument/2006/relationships/image" Target="../media/image114.png"/></Relationships>
</file>

<file path=ppt/slides/_rels/slide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E968-4A08-4745-9C19-54EDD9331F34}"/>
              </a:ext>
            </a:extLst>
          </p:cNvPr>
          <p:cNvSpPr>
            <a:spLocks noGrp="1"/>
          </p:cNvSpPr>
          <p:nvPr>
            <p:ph type="ctrTitle"/>
          </p:nvPr>
        </p:nvSpPr>
        <p:spPr>
          <a:xfrm>
            <a:off x="162205" y="2100616"/>
            <a:ext cx="11867589" cy="1371618"/>
          </a:xfrm>
        </p:spPr>
        <p:txBody>
          <a:bodyPr anchor="b">
            <a:noAutofit/>
          </a:bodyPr>
          <a:lstStyle/>
          <a:p>
            <a:r>
              <a:rPr lang="en-US" sz="3200" b="1">
                <a:latin typeface="Calibri" panose="020F0502020204030204" pitchFamily="34" charset="0"/>
                <a:ea typeface="Calibri" panose="020F0502020204030204" pitchFamily="34" charset="0"/>
                <a:cs typeface="Times New Roman" panose="02020603050405020304" pitchFamily="18" charset="0"/>
              </a:rPr>
              <a:t>Neuro-Computational Models of Language Comprehension: characterizing similarities and differences between language processing in brains and language models</a:t>
            </a:r>
            <a:endParaRPr lang="en-US" sz="3200" dirty="0"/>
          </a:p>
        </p:txBody>
      </p:sp>
      <p:cxnSp>
        <p:nvCxnSpPr>
          <p:cNvPr id="4" name="Straight Connector 3">
            <a:extLst>
              <a:ext uri="{FF2B5EF4-FFF2-40B4-BE49-F238E27FC236}">
                <a16:creationId xmlns:a16="http://schemas.microsoft.com/office/drawing/2014/main" id="{53378FA7-654A-DC6B-D70F-8F0BF03D313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61EAB9D-6A25-6C1D-FAFA-618AEA8D3A1D}"/>
              </a:ext>
            </a:extLst>
          </p:cNvPr>
          <p:cNvSpPr/>
          <p:nvPr/>
        </p:nvSpPr>
        <p:spPr>
          <a:xfrm>
            <a:off x="7982987" y="4213986"/>
            <a:ext cx="2319338"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imbusRomNo9L-Regu"/>
                <a:ea typeface="+mn-ea"/>
                <a:cs typeface="+mn-cs"/>
              </a:rPr>
              <a:t>Subba </a:t>
            </a:r>
            <a:r>
              <a:rPr kumimoji="0" lang="en-US" sz="1800" b="0" i="0" u="none" strike="noStrike" kern="1200" cap="none" spc="0" normalizeH="0" baseline="0" noProof="0">
                <a:ln>
                  <a:noFill/>
                </a:ln>
                <a:solidFill>
                  <a:prstClr val="black"/>
                </a:solidFill>
                <a:effectLst/>
                <a:uLnTx/>
                <a:uFillTx/>
                <a:latin typeface="NimbusRomNo9L-Regu"/>
                <a:ea typeface="+mn-ea"/>
                <a:cs typeface="+mn-cs"/>
              </a:rPr>
              <a:t>Reddy Oota</a:t>
            </a:r>
            <a:r>
              <a:rPr lang="en-IN" sz="1800" b="0" i="0" u="none" strike="noStrike" baseline="30000">
                <a:solidFill>
                  <a:srgbClr val="000000"/>
                </a:solidFill>
                <a:effectLst/>
                <a:latin typeface="Calibri" panose="020F0502020204030204" pitchFamily="34" charset="0"/>
              </a:rPr>
              <a:t>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0613453-A2A6-0F8A-E78C-C141D35BFFFE}"/>
              </a:ext>
            </a:extLst>
          </p:cNvPr>
          <p:cNvSpPr txBox="1"/>
          <p:nvPr/>
        </p:nvSpPr>
        <p:spPr>
          <a:xfrm>
            <a:off x="7761158" y="4576880"/>
            <a:ext cx="2762996" cy="369332"/>
          </a:xfrm>
          <a:prstGeom prst="rect">
            <a:avLst/>
          </a:prstGeom>
          <a:noFill/>
        </p:spPr>
        <p:txBody>
          <a:bodyPr wrap="square">
            <a:spAutoFit/>
          </a:bodyPr>
          <a:lstStyle/>
          <a:p>
            <a:pPr algn="ctr" rtl="0">
              <a:spcBef>
                <a:spcPts val="0"/>
              </a:spcBef>
              <a:spcAft>
                <a:spcPts val="0"/>
              </a:spcAft>
            </a:pPr>
            <a:r>
              <a:rPr lang="en-IN" sz="1800" b="0" i="0" u="none" strike="noStrike" baseline="30000" dirty="0">
                <a:solidFill>
                  <a:srgbClr val="000000"/>
                </a:solidFill>
                <a:effectLst/>
                <a:latin typeface="Calibri" panose="020F0502020204030204" pitchFamily="34" charset="0"/>
              </a:rPr>
              <a:t>1</a:t>
            </a:r>
            <a:r>
              <a:rPr lang="en-IN" sz="1800" b="0" i="0" u="none" strike="noStrike" dirty="0">
                <a:solidFill>
                  <a:srgbClr val="000000"/>
                </a:solidFill>
                <a:effectLst/>
                <a:latin typeface="Calibri" panose="020F0502020204030204" pitchFamily="34" charset="0"/>
              </a:rPr>
              <a:t>Inria Bordeaux</a:t>
            </a:r>
            <a:r>
              <a:rPr lang="en-IN" sz="1800" b="0" i="0" u="none" strike="noStrike">
                <a:solidFill>
                  <a:srgbClr val="000000"/>
                </a:solidFill>
                <a:effectLst/>
                <a:latin typeface="Calibri" panose="020F0502020204030204" pitchFamily="34" charset="0"/>
              </a:rPr>
              <a:t>, France</a:t>
            </a:r>
          </a:p>
        </p:txBody>
      </p:sp>
      <p:pic>
        <p:nvPicPr>
          <p:cNvPr id="3" name="Picture 2" descr="Logo&#10;&#10;Description automatically generated">
            <a:extLst>
              <a:ext uri="{FF2B5EF4-FFF2-40B4-BE49-F238E27FC236}">
                <a16:creationId xmlns:a16="http://schemas.microsoft.com/office/drawing/2014/main" id="{B802D41C-0635-6751-F352-76BC26F4F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53" y="132719"/>
            <a:ext cx="1902372" cy="993913"/>
          </a:xfrm>
          <a:prstGeom prst="rect">
            <a:avLst/>
          </a:prstGeom>
        </p:spPr>
      </p:pic>
      <p:pic>
        <p:nvPicPr>
          <p:cNvPr id="5" name="Image 12">
            <a:extLst>
              <a:ext uri="{FF2B5EF4-FFF2-40B4-BE49-F238E27FC236}">
                <a16:creationId xmlns:a16="http://schemas.microsoft.com/office/drawing/2014/main" id="{A13A79B2-58AA-C59D-FAB2-9D1FA70CE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227" y="170816"/>
            <a:ext cx="1337187" cy="993913"/>
          </a:xfrm>
          <a:prstGeom prst="rect">
            <a:avLst/>
          </a:prstGeom>
        </p:spPr>
      </p:pic>
      <p:pic>
        <p:nvPicPr>
          <p:cNvPr id="6" name="Image 14">
            <a:extLst>
              <a:ext uri="{FF2B5EF4-FFF2-40B4-BE49-F238E27FC236}">
                <a16:creationId xmlns:a16="http://schemas.microsoft.com/office/drawing/2014/main" id="{8A5165DA-679D-ACFA-191B-FBF03D987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325" y="303725"/>
            <a:ext cx="1626623" cy="728097"/>
          </a:xfrm>
          <a:prstGeom prst="rect">
            <a:avLst/>
          </a:prstGeom>
        </p:spPr>
      </p:pic>
      <p:pic>
        <p:nvPicPr>
          <p:cNvPr id="7" name="Picture 6" descr="Logo&#10;&#10;Description automatically generated">
            <a:extLst>
              <a:ext uri="{FF2B5EF4-FFF2-40B4-BE49-F238E27FC236}">
                <a16:creationId xmlns:a16="http://schemas.microsoft.com/office/drawing/2014/main" id="{6C6DD807-F33F-B05A-561A-9B061C9397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7034" y="359135"/>
            <a:ext cx="1798476" cy="617273"/>
          </a:xfrm>
          <a:prstGeom prst="rect">
            <a:avLst/>
          </a:prstGeom>
        </p:spPr>
      </p:pic>
      <p:sp>
        <p:nvSpPr>
          <p:cNvPr id="8" name="TextBox 7">
            <a:extLst>
              <a:ext uri="{FF2B5EF4-FFF2-40B4-BE49-F238E27FC236}">
                <a16:creationId xmlns:a16="http://schemas.microsoft.com/office/drawing/2014/main" id="{E0B322B0-34D6-F363-D25E-F030D5101D8D}"/>
              </a:ext>
            </a:extLst>
          </p:cNvPr>
          <p:cNvSpPr txBox="1"/>
          <p:nvPr/>
        </p:nvSpPr>
        <p:spPr>
          <a:xfrm>
            <a:off x="7725110" y="4939774"/>
            <a:ext cx="2835092" cy="369332"/>
          </a:xfrm>
          <a:prstGeom prst="rect">
            <a:avLst/>
          </a:prstGeom>
          <a:noFill/>
        </p:spPr>
        <p:txBody>
          <a:bodyPr wrap="square">
            <a:spAutoFit/>
          </a:bodyPr>
          <a:lstStyle/>
          <a:p>
            <a:pPr algn="ctr" rtl="0">
              <a:spcBef>
                <a:spcPts val="0"/>
              </a:spcBef>
              <a:spcAft>
                <a:spcPts val="0"/>
              </a:spcAft>
            </a:pPr>
            <a:r>
              <a:rPr lang="en-IN" sz="1800" b="0" i="0" u="none" strike="noStrike">
                <a:solidFill>
                  <a:srgbClr val="000000"/>
                </a:solidFill>
                <a:effectLst/>
                <a:latin typeface="Calibri" panose="020F0502020204030204" pitchFamily="34" charset="0"/>
              </a:rPr>
              <a:t>Mnemosyne</a:t>
            </a:r>
            <a:r>
              <a:rPr lang="en-IN" sz="1800" i="0" u="none" strike="noStrike">
                <a:solidFill>
                  <a:srgbClr val="000000"/>
                </a:solidFill>
                <a:latin typeface="Calibri" panose="020F0502020204030204" pitchFamily="34" charset="0"/>
              </a:rPr>
              <a:t> (IMN-Team7)</a:t>
            </a:r>
            <a:endParaRPr lang="en-IN" sz="1800" b="0" i="0" u="none" strike="noStrike">
              <a:solidFill>
                <a:srgbClr val="000000"/>
              </a:solidFill>
              <a:effectLst/>
              <a:latin typeface="Calibri" panose="020F0502020204030204" pitchFamily="34" charset="0"/>
            </a:endParaRPr>
          </a:p>
        </p:txBody>
      </p:sp>
      <p:sp>
        <p:nvSpPr>
          <p:cNvPr id="12" name="Slide Number Placeholder 11">
            <a:extLst>
              <a:ext uri="{FF2B5EF4-FFF2-40B4-BE49-F238E27FC236}">
                <a16:creationId xmlns:a16="http://schemas.microsoft.com/office/drawing/2014/main" id="{57F509CE-D894-6A56-4BEC-0486E0D9CB4F}"/>
              </a:ext>
            </a:extLst>
          </p:cNvPr>
          <p:cNvSpPr>
            <a:spLocks noGrp="1"/>
          </p:cNvSpPr>
          <p:nvPr>
            <p:ph type="sldNum" sz="quarter" idx="12"/>
          </p:nvPr>
        </p:nvSpPr>
        <p:spPr/>
        <p:txBody>
          <a:bodyPr/>
          <a:lstStyle/>
          <a:p>
            <a:fld id="{5F2E2D64-2AF7-44BE-8925-D454CE4894DF}" type="slidenum">
              <a:rPr lang="en-US" smtClean="0"/>
              <a:t>1</a:t>
            </a:fld>
            <a:endParaRPr lang="en-US"/>
          </a:p>
        </p:txBody>
      </p:sp>
      <p:grpSp>
        <p:nvGrpSpPr>
          <p:cNvPr id="9" name="Google Shape;111;g10bb5e1c841_1_46">
            <a:extLst>
              <a:ext uri="{FF2B5EF4-FFF2-40B4-BE49-F238E27FC236}">
                <a16:creationId xmlns:a16="http://schemas.microsoft.com/office/drawing/2014/main" id="{7BCE4769-BC31-3408-E9D8-9485081E1685}"/>
              </a:ext>
            </a:extLst>
          </p:cNvPr>
          <p:cNvGrpSpPr/>
          <p:nvPr/>
        </p:nvGrpSpPr>
        <p:grpSpPr>
          <a:xfrm>
            <a:off x="162205" y="4780738"/>
            <a:ext cx="5115277" cy="1906446"/>
            <a:chOff x="2451150" y="447250"/>
            <a:chExt cx="7289700" cy="3000300"/>
          </a:xfrm>
        </p:grpSpPr>
        <p:sp>
          <p:nvSpPr>
            <p:cNvPr id="10" name="Google Shape;112;g10bb5e1c841_1_46">
              <a:extLst>
                <a:ext uri="{FF2B5EF4-FFF2-40B4-BE49-F238E27FC236}">
                  <a16:creationId xmlns:a16="http://schemas.microsoft.com/office/drawing/2014/main" id="{BCD1FAC1-DAAC-0EC2-2D85-83ED0B19E224}"/>
                </a:ext>
              </a:extLst>
            </p:cNvPr>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14;g10bb5e1c841_1_46">
              <a:extLst>
                <a:ext uri="{FF2B5EF4-FFF2-40B4-BE49-F238E27FC236}">
                  <a16:creationId xmlns:a16="http://schemas.microsoft.com/office/drawing/2014/main" id="{4E2FB1D5-E0A0-35A1-4CC2-4694D97D5BAD}"/>
                </a:ext>
              </a:extLst>
            </p:cNvPr>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17" name="Google Shape;115;g10bb5e1c841_1_46">
              <a:extLst>
                <a:ext uri="{FF2B5EF4-FFF2-40B4-BE49-F238E27FC236}">
                  <a16:creationId xmlns:a16="http://schemas.microsoft.com/office/drawing/2014/main" id="{5A6B00C4-34D1-231C-D9FA-FC11C9AD6E06}"/>
                </a:ext>
              </a:extLst>
            </p:cNvPr>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18" name="Google Shape;116;g10bb5e1c841_1_46">
              <a:extLst>
                <a:ext uri="{FF2B5EF4-FFF2-40B4-BE49-F238E27FC236}">
                  <a16:creationId xmlns:a16="http://schemas.microsoft.com/office/drawing/2014/main" id="{AEA35032-B988-CFF9-9867-14EF7993BACD}"/>
                </a:ext>
              </a:extLst>
            </p:cNvPr>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9" name="Google Shape;117;g10bb5e1c841_1_46">
              <a:extLst>
                <a:ext uri="{FF2B5EF4-FFF2-40B4-BE49-F238E27FC236}">
                  <a16:creationId xmlns:a16="http://schemas.microsoft.com/office/drawing/2014/main" id="{2C4B6F87-57F5-FE34-3D41-E449CDCD226B}"/>
                </a:ext>
              </a:extLst>
            </p:cNvPr>
            <p:cNvPicPr preferRelativeResize="0"/>
            <p:nvPr/>
          </p:nvPicPr>
          <p:blipFill>
            <a:blip r:embed="rId7">
              <a:alphaModFix/>
            </a:blip>
            <a:stretch>
              <a:fillRect/>
            </a:stretch>
          </p:blipFill>
          <p:spPr>
            <a:xfrm>
              <a:off x="3095400" y="1074211"/>
              <a:ext cx="1392200" cy="1392200"/>
            </a:xfrm>
            <a:prstGeom prst="rect">
              <a:avLst/>
            </a:prstGeom>
            <a:noFill/>
            <a:ln>
              <a:noFill/>
            </a:ln>
          </p:spPr>
        </p:pic>
        <p:pic>
          <p:nvPicPr>
            <p:cNvPr id="22" name="Google Shape;118;g10bb5e1c841_1_46">
              <a:extLst>
                <a:ext uri="{FF2B5EF4-FFF2-40B4-BE49-F238E27FC236}">
                  <a16:creationId xmlns:a16="http://schemas.microsoft.com/office/drawing/2014/main" id="{C6B9A86B-7E8F-87B6-55D3-518D7EDCBB6A}"/>
                </a:ext>
              </a:extLst>
            </p:cNvPr>
            <p:cNvPicPr preferRelativeResize="0"/>
            <p:nvPr/>
          </p:nvPicPr>
          <p:blipFill>
            <a:blip r:embed="rId8">
              <a:alphaModFix/>
            </a:blip>
            <a:stretch>
              <a:fillRect/>
            </a:stretch>
          </p:blipFill>
          <p:spPr>
            <a:xfrm>
              <a:off x="7475770" y="1175099"/>
              <a:ext cx="1555450" cy="1190425"/>
            </a:xfrm>
            <a:prstGeom prst="rect">
              <a:avLst/>
            </a:prstGeom>
            <a:noFill/>
            <a:ln>
              <a:noFill/>
            </a:ln>
          </p:spPr>
        </p:pic>
      </p:grpSp>
    </p:spTree>
    <p:extLst>
      <p:ext uri="{BB962C8B-B14F-4D97-AF65-F5344CB8AC3E}">
        <p14:creationId xmlns:p14="http://schemas.microsoft.com/office/powerpoint/2010/main" val="3655892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6F6F-902B-2D7B-8967-98C937E3A649}"/>
              </a:ext>
            </a:extLst>
          </p:cNvPr>
          <p:cNvSpPr>
            <a:spLocks noGrp="1"/>
          </p:cNvSpPr>
          <p:nvPr>
            <p:ph type="title"/>
          </p:nvPr>
        </p:nvSpPr>
        <p:spPr>
          <a:xfrm>
            <a:off x="838200" y="195005"/>
            <a:ext cx="10515600" cy="602438"/>
          </a:xfrm>
        </p:spPr>
        <p:txBody>
          <a:bodyPr>
            <a:normAutofit/>
          </a:bodyPr>
          <a:lstStyle/>
          <a:p>
            <a:r>
              <a:rPr lang="en-US" sz="2800" b="1">
                <a:latin typeface="Helvetica Neue"/>
              </a:rPr>
              <a:t>Extracting representation of a word from LMs </a:t>
            </a:r>
          </a:p>
        </p:txBody>
      </p:sp>
      <p:pic>
        <p:nvPicPr>
          <p:cNvPr id="6" name="Picture 5" descr="Graphical user interface&#10;&#10;Description automatically generated">
            <a:extLst>
              <a:ext uri="{FF2B5EF4-FFF2-40B4-BE49-F238E27FC236}">
                <a16:creationId xmlns:a16="http://schemas.microsoft.com/office/drawing/2014/main" id="{F018BD39-42D5-4948-9C2F-76A7403BC929}"/>
              </a:ext>
            </a:extLst>
          </p:cNvPr>
          <p:cNvPicPr>
            <a:picLocks noChangeAspect="1"/>
          </p:cNvPicPr>
          <p:nvPr/>
        </p:nvPicPr>
        <p:blipFill rotWithShape="1">
          <a:blip r:embed="rId2">
            <a:extLst>
              <a:ext uri="{28A0092B-C50C-407E-A947-70E740481C1C}">
                <a14:useLocalDpi xmlns:a14="http://schemas.microsoft.com/office/drawing/2010/main" val="0"/>
              </a:ext>
            </a:extLst>
          </a:blip>
          <a:srcRect l="50502"/>
          <a:stretch/>
        </p:blipFill>
        <p:spPr>
          <a:xfrm>
            <a:off x="6755952" y="1470404"/>
            <a:ext cx="3709296" cy="4212985"/>
          </a:xfrm>
          <a:prstGeom prst="rect">
            <a:avLst/>
          </a:prstGeom>
        </p:spPr>
      </p:pic>
      <p:sp>
        <p:nvSpPr>
          <p:cNvPr id="3" name="Slide Number Placeholder 2">
            <a:extLst>
              <a:ext uri="{FF2B5EF4-FFF2-40B4-BE49-F238E27FC236}">
                <a16:creationId xmlns:a16="http://schemas.microsoft.com/office/drawing/2014/main" id="{210F6417-E11C-FDE0-D65C-1D10612CFCD5}"/>
              </a:ext>
            </a:extLst>
          </p:cNvPr>
          <p:cNvSpPr>
            <a:spLocks noGrp="1"/>
          </p:cNvSpPr>
          <p:nvPr>
            <p:ph type="sldNum" sz="quarter" idx="12"/>
          </p:nvPr>
        </p:nvSpPr>
        <p:spPr/>
        <p:txBody>
          <a:bodyPr/>
          <a:lstStyle/>
          <a:p>
            <a:fld id="{5F2E2D64-2AF7-44BE-8925-D454CE4894DF}" type="slidenum">
              <a:rPr lang="en-US" smtClean="0"/>
              <a:t>10</a:t>
            </a:fld>
            <a:endParaRPr lang="en-US"/>
          </a:p>
        </p:txBody>
      </p:sp>
      <p:sp>
        <p:nvSpPr>
          <p:cNvPr id="17" name="Google Shape;649;p18">
            <a:extLst>
              <a:ext uri="{FF2B5EF4-FFF2-40B4-BE49-F238E27FC236}">
                <a16:creationId xmlns:a16="http://schemas.microsoft.com/office/drawing/2014/main" id="{9DB670EC-9194-E4FE-BFEE-924CAFFEBC34}"/>
              </a:ext>
            </a:extLst>
          </p:cNvPr>
          <p:cNvSpPr txBox="1"/>
          <p:nvPr/>
        </p:nvSpPr>
        <p:spPr>
          <a:xfrm>
            <a:off x="1101784" y="1688249"/>
            <a:ext cx="4656989" cy="1785064"/>
          </a:xfrm>
          <a:prstGeom prst="rect">
            <a:avLst/>
          </a:prstGeom>
          <a:solidFill>
            <a:srgbClr val="FFF2CC"/>
          </a:solidFill>
          <a:ln>
            <a:noFill/>
          </a:ln>
        </p:spPr>
        <p:txBody>
          <a:bodyPr spcFirstLastPara="1" wrap="square" lIns="121900" tIns="121900" rIns="121900" bIns="121900" anchor="t" anchorCtr="0">
            <a:spAutoFit/>
          </a:bodyPr>
          <a:lstStyle/>
          <a:p>
            <a:pPr marL="342900" lvl="0" indent="-342900">
              <a:buFont typeface="Arial" panose="020B0604020202020204" pitchFamily="34" charset="0"/>
              <a:buChar char="•"/>
            </a:pPr>
            <a:r>
              <a:rPr lang="en-US" sz="2000">
                <a:solidFill>
                  <a:schemeClr val="dk1"/>
                </a:solidFill>
                <a:latin typeface="Calibri"/>
                <a:ea typeface="Calibri"/>
                <a:cs typeface="Calibri"/>
                <a:sym typeface="Calibri"/>
              </a:rPr>
              <a:t>What layer should be considered?</a:t>
            </a:r>
          </a:p>
          <a:p>
            <a:pPr marL="342900" lvl="0" indent="-342900">
              <a:buFont typeface="Arial" panose="020B0604020202020204" pitchFamily="34" charset="0"/>
              <a:buChar char="•"/>
            </a:pPr>
            <a:r>
              <a:rPr lang="en-US" sz="2000">
                <a:solidFill>
                  <a:schemeClr val="dk1"/>
                </a:solidFill>
                <a:latin typeface="Calibri"/>
                <a:ea typeface="Calibri"/>
                <a:cs typeface="Calibri"/>
                <a:sym typeface="Calibri"/>
              </a:rPr>
              <a:t>How much context / what context ?</a:t>
            </a:r>
          </a:p>
          <a:p>
            <a:pPr marL="342900" lvl="0" indent="-342900">
              <a:buFont typeface="Arial" panose="020B0604020202020204" pitchFamily="34" charset="0"/>
              <a:buChar char="•"/>
            </a:pPr>
            <a:r>
              <a:rPr lang="en-US" sz="2000">
                <a:solidFill>
                  <a:schemeClr val="dk1"/>
                </a:solidFill>
                <a:latin typeface="Calibri"/>
                <a:ea typeface="Calibri"/>
                <a:cs typeface="Calibri"/>
                <a:sym typeface="Calibri"/>
              </a:rPr>
              <a:t>Attention heads, feed forward layers, Weight activations?</a:t>
            </a:r>
          </a:p>
          <a:p>
            <a:pPr marL="342900" lvl="0" indent="-342900">
              <a:buFont typeface="Arial" panose="020B0604020202020204" pitchFamily="34" charset="0"/>
              <a:buChar char="•"/>
            </a:pPr>
            <a:endParaRPr sz="2000">
              <a:solidFill>
                <a:schemeClr val="dk1"/>
              </a:solidFill>
              <a:latin typeface="Calibri"/>
              <a:ea typeface="Calibri"/>
              <a:cs typeface="Calibri"/>
              <a:sym typeface="Calibri"/>
            </a:endParaRPr>
          </a:p>
        </p:txBody>
      </p:sp>
      <p:sp>
        <p:nvSpPr>
          <p:cNvPr id="18" name="Google Shape;131;p20">
            <a:extLst>
              <a:ext uri="{FF2B5EF4-FFF2-40B4-BE49-F238E27FC236}">
                <a16:creationId xmlns:a16="http://schemas.microsoft.com/office/drawing/2014/main" id="{41369A04-8B2C-9445-578D-3F94EA4F8070}"/>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Devlin et al. 2018            </a:t>
            </a:r>
            <a:endParaRPr sz="1333">
              <a:latin typeface="Montserrat"/>
              <a:ea typeface="Montserrat"/>
              <a:cs typeface="Montserrat"/>
              <a:sym typeface="Montserrat"/>
            </a:endParaRPr>
          </a:p>
        </p:txBody>
      </p:sp>
    </p:spTree>
    <p:extLst>
      <p:ext uri="{BB962C8B-B14F-4D97-AF65-F5344CB8AC3E}">
        <p14:creationId xmlns:p14="http://schemas.microsoft.com/office/powerpoint/2010/main" val="28454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9617-C2F9-41EA-83D8-0F3C9578C092}"/>
              </a:ext>
            </a:extLst>
          </p:cNvPr>
          <p:cNvSpPr>
            <a:spLocks noGrp="1"/>
          </p:cNvSpPr>
          <p:nvPr>
            <p:ph type="title"/>
          </p:nvPr>
        </p:nvSpPr>
        <p:spPr>
          <a:xfrm>
            <a:off x="838200" y="209483"/>
            <a:ext cx="10515600" cy="575908"/>
          </a:xfrm>
        </p:spPr>
        <p:txBody>
          <a:bodyPr>
            <a:noAutofit/>
          </a:bodyPr>
          <a:lstStyle/>
          <a:p>
            <a:r>
              <a:rPr lang="en-US" sz="2800" b="1">
                <a:latin typeface="Helvetica Neue" panose="020B0604020202020204"/>
              </a:rPr>
              <a:t>Brain Encoding and Decoding</a:t>
            </a:r>
            <a:endParaRPr lang="en-US" sz="2800" b="1" dirty="0">
              <a:latin typeface="Helvetica Neue" panose="020B0604020202020204"/>
            </a:endParaRPr>
          </a:p>
        </p:txBody>
      </p:sp>
      <p:sp>
        <p:nvSpPr>
          <p:cNvPr id="8" name="Slide Number Placeholder 7">
            <a:extLst>
              <a:ext uri="{FF2B5EF4-FFF2-40B4-BE49-F238E27FC236}">
                <a16:creationId xmlns:a16="http://schemas.microsoft.com/office/drawing/2014/main" id="{6AF92BBF-B6D7-0964-34FE-FD3CED7FBD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86BDD-F95F-4181-AE47-1964E683E3C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Content Placeholder 4" descr="Diagram&#10;&#10;Description automatically generated">
            <a:extLst>
              <a:ext uri="{FF2B5EF4-FFF2-40B4-BE49-F238E27FC236}">
                <a16:creationId xmlns:a16="http://schemas.microsoft.com/office/drawing/2014/main" id="{F1D570CC-4A78-02B4-8C77-764FD1890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0" y="1979651"/>
            <a:ext cx="6739324" cy="3959352"/>
          </a:xfrm>
          <a:prstGeom prst="rect">
            <a:avLst/>
          </a:prstGeom>
        </p:spPr>
      </p:pic>
      <p:sp>
        <p:nvSpPr>
          <p:cNvPr id="4" name="Oval 3">
            <a:extLst>
              <a:ext uri="{FF2B5EF4-FFF2-40B4-BE49-F238E27FC236}">
                <a16:creationId xmlns:a16="http://schemas.microsoft.com/office/drawing/2014/main" id="{1F23D083-94E1-E79A-B9E3-6DDB56E34FFE}"/>
              </a:ext>
            </a:extLst>
          </p:cNvPr>
          <p:cNvSpPr/>
          <p:nvPr/>
        </p:nvSpPr>
        <p:spPr>
          <a:xfrm>
            <a:off x="2869660" y="2071991"/>
            <a:ext cx="1575880" cy="3696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37;p44">
            <a:extLst>
              <a:ext uri="{FF2B5EF4-FFF2-40B4-BE49-F238E27FC236}">
                <a16:creationId xmlns:a16="http://schemas.microsoft.com/office/drawing/2014/main" id="{8A3C493E-3555-D79B-C33F-33E889571CD9}"/>
              </a:ext>
            </a:extLst>
          </p:cNvPr>
          <p:cNvSpPr txBox="1"/>
          <p:nvPr/>
        </p:nvSpPr>
        <p:spPr>
          <a:xfrm>
            <a:off x="4219222" y="1241051"/>
            <a:ext cx="4817774" cy="523180"/>
          </a:xfrm>
          <a:prstGeom prst="rect">
            <a:avLst/>
          </a:prstGeom>
          <a:solidFill>
            <a:srgbClr val="FFF2CC"/>
          </a:solidFill>
          <a:ln>
            <a:noFill/>
          </a:ln>
        </p:spPr>
        <p:txBody>
          <a:bodyPr spcFirstLastPara="1" wrap="square" lIns="121900" tIns="121900" rIns="121900" bIns="121900" anchor="t" anchorCtr="0">
            <a:spAutoFit/>
          </a:bodyPr>
          <a:lstStyle/>
          <a:p>
            <a:r>
              <a:rPr lang="en-US" sz="1800"/>
              <a:t>How is the stimulus represented in the brain?</a:t>
            </a:r>
            <a:endParaRPr sz="1733">
              <a:latin typeface="Calibri"/>
              <a:ea typeface="Calibri"/>
              <a:cs typeface="Calibri"/>
              <a:sym typeface="Calibri"/>
            </a:endParaRPr>
          </a:p>
        </p:txBody>
      </p:sp>
      <p:sp>
        <p:nvSpPr>
          <p:cNvPr id="10" name="Oval 9">
            <a:extLst>
              <a:ext uri="{FF2B5EF4-FFF2-40B4-BE49-F238E27FC236}">
                <a16:creationId xmlns:a16="http://schemas.microsoft.com/office/drawing/2014/main" id="{777C5F60-417A-0ABB-D5C4-2F92EEFEA99A}"/>
              </a:ext>
            </a:extLst>
          </p:cNvPr>
          <p:cNvSpPr/>
          <p:nvPr/>
        </p:nvSpPr>
        <p:spPr>
          <a:xfrm>
            <a:off x="3116078" y="5451579"/>
            <a:ext cx="1575880" cy="3696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37;p44">
            <a:extLst>
              <a:ext uri="{FF2B5EF4-FFF2-40B4-BE49-F238E27FC236}">
                <a16:creationId xmlns:a16="http://schemas.microsoft.com/office/drawing/2014/main" id="{283F4FB2-EF0F-A3D9-3A87-432098F7B850}"/>
              </a:ext>
            </a:extLst>
          </p:cNvPr>
          <p:cNvSpPr txBox="1"/>
          <p:nvPr/>
        </p:nvSpPr>
        <p:spPr>
          <a:xfrm>
            <a:off x="4219222" y="6089861"/>
            <a:ext cx="5401433" cy="523180"/>
          </a:xfrm>
          <a:prstGeom prst="rect">
            <a:avLst/>
          </a:prstGeom>
          <a:solidFill>
            <a:srgbClr val="FFF2CC"/>
          </a:solidFill>
          <a:ln>
            <a:noFill/>
          </a:ln>
        </p:spPr>
        <p:txBody>
          <a:bodyPr spcFirstLastPara="1" wrap="square" lIns="121900" tIns="121900" rIns="121900" bIns="121900" anchor="t" anchorCtr="0">
            <a:spAutoFit/>
          </a:bodyPr>
          <a:lstStyle/>
          <a:p>
            <a:r>
              <a:rPr lang="en-US"/>
              <a:t>Reconstruct the stimulus, given the brain response?</a:t>
            </a:r>
            <a:endParaRPr sz="1733">
              <a:latin typeface="Calibri"/>
              <a:ea typeface="Calibri"/>
              <a:cs typeface="Calibri"/>
              <a:sym typeface="Calibri"/>
            </a:endParaRPr>
          </a:p>
        </p:txBody>
      </p:sp>
      <p:sp>
        <p:nvSpPr>
          <p:cNvPr id="9" name="Google Shape;131;p20">
            <a:extLst>
              <a:ext uri="{FF2B5EF4-FFF2-40B4-BE49-F238E27FC236}">
                <a16:creationId xmlns:a16="http://schemas.microsoft.com/office/drawing/2014/main" id="{DB5F7614-9E6E-B8EF-4CA4-AFE602CCFD1E}"/>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Ivanova et al. 2022            </a:t>
            </a:r>
            <a:endParaRPr sz="1333">
              <a:latin typeface="Montserrat"/>
              <a:ea typeface="Montserrat"/>
              <a:cs typeface="Montserrat"/>
              <a:sym typeface="Montserrat"/>
            </a:endParaRPr>
          </a:p>
        </p:txBody>
      </p:sp>
    </p:spTree>
    <p:extLst>
      <p:ext uri="{BB962C8B-B14F-4D97-AF65-F5344CB8AC3E}">
        <p14:creationId xmlns:p14="http://schemas.microsoft.com/office/powerpoint/2010/main" val="1911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US" sz="2800" b="1">
                <a:latin typeface="Calibri" panose="020F0502020204030204" pitchFamily="34" charset="0"/>
                <a:ea typeface="Calibri" panose="020F0502020204030204" pitchFamily="34" charset="0"/>
                <a:cs typeface="Times New Roman" panose="02020603050405020304" pitchFamily="18" charset="0"/>
              </a:rPr>
              <a:t>Deep neural networks and brain alignment: brain encoding and decoding</a:t>
            </a:r>
            <a:endParaRPr sz="2800" b="1">
              <a:latin typeface="Helvetica Neue" panose="020B0604020202020204"/>
            </a:endParaRPr>
          </a:p>
        </p:txBody>
      </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12</a:t>
            </a:fld>
            <a:endParaRPr lang="en"/>
          </a:p>
        </p:txBody>
      </p:sp>
      <p:cxnSp>
        <p:nvCxnSpPr>
          <p:cNvPr id="4" name="Google Shape;400;p48">
            <a:extLst>
              <a:ext uri="{FF2B5EF4-FFF2-40B4-BE49-F238E27FC236}">
                <a16:creationId xmlns:a16="http://schemas.microsoft.com/office/drawing/2014/main" id="{AC076D55-0008-518A-2296-62A647A374E2}"/>
              </a:ext>
            </a:extLst>
          </p:cNvPr>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5" name="Google Shape;401;p48">
            <a:extLst>
              <a:ext uri="{FF2B5EF4-FFF2-40B4-BE49-F238E27FC236}">
                <a16:creationId xmlns:a16="http://schemas.microsoft.com/office/drawing/2014/main" id="{D1BD9CED-12C6-F662-CD54-FFE27E933E5E}"/>
              </a:ext>
            </a:extLst>
          </p:cNvPr>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 name="Google Shape;402;p48">
            <a:extLst>
              <a:ext uri="{FF2B5EF4-FFF2-40B4-BE49-F238E27FC236}">
                <a16:creationId xmlns:a16="http://schemas.microsoft.com/office/drawing/2014/main" id="{109A7E99-6559-E236-1BBF-57685A1528DD}"/>
              </a:ext>
            </a:extLst>
          </p:cNvPr>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7" name="Google Shape;403;p48">
            <a:extLst>
              <a:ext uri="{FF2B5EF4-FFF2-40B4-BE49-F238E27FC236}">
                <a16:creationId xmlns:a16="http://schemas.microsoft.com/office/drawing/2014/main" id="{97A6BA0F-CFB2-CCBE-34D2-0D8708E084A1}"/>
              </a:ext>
            </a:extLst>
          </p:cNvPr>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8" name="Google Shape;404;p48">
            <a:extLst>
              <a:ext uri="{FF2B5EF4-FFF2-40B4-BE49-F238E27FC236}">
                <a16:creationId xmlns:a16="http://schemas.microsoft.com/office/drawing/2014/main" id="{CC532153-F0C5-344D-89C6-7090C7693541}"/>
              </a:ext>
            </a:extLst>
          </p:cNvPr>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9" name="Google Shape;405;p48">
            <a:extLst>
              <a:ext uri="{FF2B5EF4-FFF2-40B4-BE49-F238E27FC236}">
                <a16:creationId xmlns:a16="http://schemas.microsoft.com/office/drawing/2014/main" id="{C33A3D43-59D1-70DC-F665-FDAFA4F8276F}"/>
              </a:ext>
            </a:extLst>
          </p:cNvPr>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10" name="Google Shape;406;p48">
            <a:extLst>
              <a:ext uri="{FF2B5EF4-FFF2-40B4-BE49-F238E27FC236}">
                <a16:creationId xmlns:a16="http://schemas.microsoft.com/office/drawing/2014/main" id="{2BF2C2C5-B5A5-A263-B924-3B528F96C6DC}"/>
              </a:ext>
            </a:extLst>
          </p:cNvPr>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1" name="Google Shape;407;p48">
            <a:extLst>
              <a:ext uri="{FF2B5EF4-FFF2-40B4-BE49-F238E27FC236}">
                <a16:creationId xmlns:a16="http://schemas.microsoft.com/office/drawing/2014/main" id="{4E1D8C9D-5F2F-1EE7-B90C-EFCBB180220E}"/>
              </a:ext>
            </a:extLst>
          </p:cNvPr>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2" name="Google Shape;408;p48">
            <a:extLst>
              <a:ext uri="{FF2B5EF4-FFF2-40B4-BE49-F238E27FC236}">
                <a16:creationId xmlns:a16="http://schemas.microsoft.com/office/drawing/2014/main" id="{C1CB5955-9489-2967-5720-861BBEA88E33}"/>
              </a:ext>
            </a:extLst>
          </p:cNvPr>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13" name="Google Shape;409;p48">
            <a:extLst>
              <a:ext uri="{FF2B5EF4-FFF2-40B4-BE49-F238E27FC236}">
                <a16:creationId xmlns:a16="http://schemas.microsoft.com/office/drawing/2014/main" id="{B8D29FFB-CFF8-A949-D504-9D5ACDFB83FC}"/>
              </a:ext>
            </a:extLst>
          </p:cNvPr>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14" name="Google Shape;410;p48">
            <a:extLst>
              <a:ext uri="{FF2B5EF4-FFF2-40B4-BE49-F238E27FC236}">
                <a16:creationId xmlns:a16="http://schemas.microsoft.com/office/drawing/2014/main" id="{33604058-247D-173C-614F-63C731E81472}"/>
              </a:ext>
            </a:extLst>
          </p:cNvPr>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15" name="Google Shape;411;p48">
            <a:extLst>
              <a:ext uri="{FF2B5EF4-FFF2-40B4-BE49-F238E27FC236}">
                <a16:creationId xmlns:a16="http://schemas.microsoft.com/office/drawing/2014/main" id="{C0402E73-F237-5618-22CC-8D2DAFE4FC1D}"/>
              </a:ext>
            </a:extLst>
          </p:cNvPr>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12;p48">
            <a:extLst>
              <a:ext uri="{FF2B5EF4-FFF2-40B4-BE49-F238E27FC236}">
                <a16:creationId xmlns:a16="http://schemas.microsoft.com/office/drawing/2014/main" id="{ABD6E72C-94EA-0202-CED6-06BD0093D11F}"/>
              </a:ext>
            </a:extLst>
          </p:cNvPr>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413;p48">
            <a:extLst>
              <a:ext uri="{FF2B5EF4-FFF2-40B4-BE49-F238E27FC236}">
                <a16:creationId xmlns:a16="http://schemas.microsoft.com/office/drawing/2014/main" id="{1141BA61-2B95-280E-C757-080CAC68D31E}"/>
              </a:ext>
            </a:extLst>
          </p:cNvPr>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414;p48">
            <a:extLst>
              <a:ext uri="{FF2B5EF4-FFF2-40B4-BE49-F238E27FC236}">
                <a16:creationId xmlns:a16="http://schemas.microsoft.com/office/drawing/2014/main" id="{8C59A0A1-90BE-EDBD-7099-3E86C49B8005}"/>
              </a:ext>
            </a:extLst>
          </p:cNvPr>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415;p48">
            <a:extLst>
              <a:ext uri="{FF2B5EF4-FFF2-40B4-BE49-F238E27FC236}">
                <a16:creationId xmlns:a16="http://schemas.microsoft.com/office/drawing/2014/main" id="{DD05EE86-9D08-1DED-DC0B-A889CB102491}"/>
              </a:ext>
            </a:extLst>
          </p:cNvPr>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 name="Google Shape;416;p48">
            <a:extLst>
              <a:ext uri="{FF2B5EF4-FFF2-40B4-BE49-F238E27FC236}">
                <a16:creationId xmlns:a16="http://schemas.microsoft.com/office/drawing/2014/main" id="{A6EE2840-7870-AD37-343F-615B8784FD33}"/>
              </a:ext>
            </a:extLst>
          </p:cNvPr>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417;p48">
            <a:extLst>
              <a:ext uri="{FF2B5EF4-FFF2-40B4-BE49-F238E27FC236}">
                <a16:creationId xmlns:a16="http://schemas.microsoft.com/office/drawing/2014/main" id="{FC8FA71D-5D11-D9F7-82E9-B36E52BD5F7D}"/>
              </a:ext>
            </a:extLst>
          </p:cNvPr>
          <p:cNvGrpSpPr/>
          <p:nvPr/>
        </p:nvGrpSpPr>
        <p:grpSpPr>
          <a:xfrm>
            <a:off x="5105962" y="3793039"/>
            <a:ext cx="1645740" cy="992735"/>
            <a:chOff x="2854174" y="3423503"/>
            <a:chExt cx="1063140" cy="641301"/>
          </a:xfrm>
        </p:grpSpPr>
        <p:cxnSp>
          <p:nvCxnSpPr>
            <p:cNvPr id="22" name="Google Shape;418;p48">
              <a:extLst>
                <a:ext uri="{FF2B5EF4-FFF2-40B4-BE49-F238E27FC236}">
                  <a16:creationId xmlns:a16="http://schemas.microsoft.com/office/drawing/2014/main" id="{7CACBB39-8C7A-6A5E-5F57-26056EC9AD24}"/>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23" name="Google Shape;419;p48">
              <a:extLst>
                <a:ext uri="{FF2B5EF4-FFF2-40B4-BE49-F238E27FC236}">
                  <a16:creationId xmlns:a16="http://schemas.microsoft.com/office/drawing/2014/main" id="{2236BFBD-9D88-C3AD-86C8-43C2062D9C5F}"/>
                </a:ext>
              </a:extLst>
            </p:cNvPr>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24" name="Google Shape;420;p48">
            <a:extLst>
              <a:ext uri="{FF2B5EF4-FFF2-40B4-BE49-F238E27FC236}">
                <a16:creationId xmlns:a16="http://schemas.microsoft.com/office/drawing/2014/main" id="{C3BF2B76-926E-0B97-745F-FC7763141E49}"/>
              </a:ext>
            </a:extLst>
          </p:cNvPr>
          <p:cNvGrpSpPr/>
          <p:nvPr/>
        </p:nvGrpSpPr>
        <p:grpSpPr>
          <a:xfrm>
            <a:off x="5108441" y="2033401"/>
            <a:ext cx="2301943" cy="1022737"/>
            <a:chOff x="2833790" y="2320700"/>
            <a:chExt cx="1487043" cy="660683"/>
          </a:xfrm>
        </p:grpSpPr>
        <p:cxnSp>
          <p:nvCxnSpPr>
            <p:cNvPr id="25" name="Google Shape;421;p48">
              <a:extLst>
                <a:ext uri="{FF2B5EF4-FFF2-40B4-BE49-F238E27FC236}">
                  <a16:creationId xmlns:a16="http://schemas.microsoft.com/office/drawing/2014/main" id="{D1821D4E-841E-D846-C1B7-2CE4A9817807}"/>
                </a:ext>
              </a:extLst>
            </p:cNvPr>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26" name="Google Shape;422;p48">
              <a:extLst>
                <a:ext uri="{FF2B5EF4-FFF2-40B4-BE49-F238E27FC236}">
                  <a16:creationId xmlns:a16="http://schemas.microsoft.com/office/drawing/2014/main" id="{BB7B4B32-006E-007A-E0C6-90A1EE011CDB}"/>
                </a:ext>
              </a:extLst>
            </p:cNvPr>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27" name="Google Shape;423;p48">
              <a:extLst>
                <a:ext uri="{FF2B5EF4-FFF2-40B4-BE49-F238E27FC236}">
                  <a16:creationId xmlns:a16="http://schemas.microsoft.com/office/drawing/2014/main" id="{CD3EFD60-DBD6-AF32-69AE-8E491D6E9D14}"/>
                </a:ext>
              </a:extLst>
            </p:cNvPr>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28" name="Google Shape;424;p48">
            <a:extLst>
              <a:ext uri="{FF2B5EF4-FFF2-40B4-BE49-F238E27FC236}">
                <a16:creationId xmlns:a16="http://schemas.microsoft.com/office/drawing/2014/main" id="{D0B56293-AE1A-94DA-C396-1FF49A1D571B}"/>
              </a:ext>
            </a:extLst>
          </p:cNvPr>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5;p48">
            <a:extLst>
              <a:ext uri="{FF2B5EF4-FFF2-40B4-BE49-F238E27FC236}">
                <a16:creationId xmlns:a16="http://schemas.microsoft.com/office/drawing/2014/main" id="{AC229B44-7FF6-49BC-6DD5-582D2340329A}"/>
              </a:ext>
            </a:extLst>
          </p:cNvPr>
          <p:cNvGrpSpPr/>
          <p:nvPr/>
        </p:nvGrpSpPr>
        <p:grpSpPr>
          <a:xfrm>
            <a:off x="3255860" y="2033400"/>
            <a:ext cx="2179025" cy="1649504"/>
            <a:chOff x="1649324" y="2286785"/>
            <a:chExt cx="1407639" cy="1065571"/>
          </a:xfrm>
        </p:grpSpPr>
        <p:grpSp>
          <p:nvGrpSpPr>
            <p:cNvPr id="30" name="Google Shape;426;p48">
              <a:extLst>
                <a:ext uri="{FF2B5EF4-FFF2-40B4-BE49-F238E27FC236}">
                  <a16:creationId xmlns:a16="http://schemas.microsoft.com/office/drawing/2014/main" id="{2F1AF941-CAA4-D201-76A5-FB58E8FA7346}"/>
                </a:ext>
              </a:extLst>
            </p:cNvPr>
            <p:cNvGrpSpPr/>
            <p:nvPr/>
          </p:nvGrpSpPr>
          <p:grpSpPr>
            <a:xfrm>
              <a:off x="1649324" y="2286785"/>
              <a:ext cx="1407639" cy="1065571"/>
              <a:chOff x="1649324" y="2286785"/>
              <a:chExt cx="1407639" cy="1065571"/>
            </a:xfrm>
          </p:grpSpPr>
          <p:cxnSp>
            <p:nvCxnSpPr>
              <p:cNvPr id="32" name="Google Shape;427;p48">
                <a:extLst>
                  <a:ext uri="{FF2B5EF4-FFF2-40B4-BE49-F238E27FC236}">
                    <a16:creationId xmlns:a16="http://schemas.microsoft.com/office/drawing/2014/main" id="{F9BCA7B6-1447-7917-607D-89A1A599AA87}"/>
                  </a:ext>
                </a:extLst>
              </p:cNvPr>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33" name="Google Shape;428;p48">
                <a:extLst>
                  <a:ext uri="{FF2B5EF4-FFF2-40B4-BE49-F238E27FC236}">
                    <a16:creationId xmlns:a16="http://schemas.microsoft.com/office/drawing/2014/main" id="{08A4DFDC-18FF-DB46-D4C6-F6C5082A8A40}"/>
                  </a:ext>
                </a:extLst>
              </p:cNvPr>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31" name="Google Shape;429;p48">
              <a:extLst>
                <a:ext uri="{FF2B5EF4-FFF2-40B4-BE49-F238E27FC236}">
                  <a16:creationId xmlns:a16="http://schemas.microsoft.com/office/drawing/2014/main" id="{75167C84-AFE0-DAEC-9646-253B53CDFD87}"/>
                </a:ext>
              </a:extLst>
            </p:cNvPr>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34" name="Google Shape;430;p48">
            <a:extLst>
              <a:ext uri="{FF2B5EF4-FFF2-40B4-BE49-F238E27FC236}">
                <a16:creationId xmlns:a16="http://schemas.microsoft.com/office/drawing/2014/main" id="{43122BD5-6FFA-32A1-A62E-D85E2DD96213}"/>
              </a:ext>
            </a:extLst>
          </p:cNvPr>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35" name="Google Shape;431;p48">
            <a:extLst>
              <a:ext uri="{FF2B5EF4-FFF2-40B4-BE49-F238E27FC236}">
                <a16:creationId xmlns:a16="http://schemas.microsoft.com/office/drawing/2014/main" id="{3D7879E1-2A66-C8E2-E6FA-76A1297BAE63}"/>
              </a:ext>
            </a:extLst>
          </p:cNvPr>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36" name="Google Shape;432;p48">
            <a:extLst>
              <a:ext uri="{FF2B5EF4-FFF2-40B4-BE49-F238E27FC236}">
                <a16:creationId xmlns:a16="http://schemas.microsoft.com/office/drawing/2014/main" id="{CC40482A-9D2C-CF07-ED09-3B49E09C79A6}"/>
              </a:ext>
            </a:extLst>
          </p:cNvPr>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ecological stimulus</a:t>
            </a:r>
            <a:endParaRPr sz="1333">
              <a:latin typeface="Montserrat"/>
              <a:ea typeface="Montserrat"/>
              <a:cs typeface="Montserrat"/>
              <a:sym typeface="Montserrat"/>
            </a:endParaRPr>
          </a:p>
        </p:txBody>
      </p:sp>
      <p:sp>
        <p:nvSpPr>
          <p:cNvPr id="37" name="Google Shape;433;p48">
            <a:extLst>
              <a:ext uri="{FF2B5EF4-FFF2-40B4-BE49-F238E27FC236}">
                <a16:creationId xmlns:a16="http://schemas.microsoft.com/office/drawing/2014/main" id="{C6BE1013-F348-F4B9-9707-CB951477BDCA}"/>
              </a:ext>
            </a:extLst>
          </p:cNvPr>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grpSp>
        <p:nvGrpSpPr>
          <p:cNvPr id="39" name="Google Shape;130;p20">
            <a:extLst>
              <a:ext uri="{FF2B5EF4-FFF2-40B4-BE49-F238E27FC236}">
                <a16:creationId xmlns:a16="http://schemas.microsoft.com/office/drawing/2014/main" id="{5E983BF9-2A09-94A4-1141-48C5DA413D22}"/>
              </a:ext>
            </a:extLst>
          </p:cNvPr>
          <p:cNvGrpSpPr/>
          <p:nvPr/>
        </p:nvGrpSpPr>
        <p:grpSpPr>
          <a:xfrm>
            <a:off x="2298572" y="5608346"/>
            <a:ext cx="6840700" cy="1068678"/>
            <a:chOff x="3577025" y="4105763"/>
            <a:chExt cx="5130525" cy="801508"/>
          </a:xfrm>
        </p:grpSpPr>
        <p:sp>
          <p:nvSpPr>
            <p:cNvPr id="40" name="Google Shape;131;p20">
              <a:extLst>
                <a:ext uri="{FF2B5EF4-FFF2-40B4-BE49-F238E27FC236}">
                  <a16:creationId xmlns:a16="http://schemas.microsoft.com/office/drawing/2014/main" id="{9C636FE6-2EC3-6B5E-9E4F-3F4BB604945F}"/>
                </a:ext>
              </a:extLst>
            </p:cNvPr>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41" name="Google Shape;132;p20">
              <a:extLst>
                <a:ext uri="{FF2B5EF4-FFF2-40B4-BE49-F238E27FC236}">
                  <a16:creationId xmlns:a16="http://schemas.microsoft.com/office/drawing/2014/main" id="{5D7FD5DE-0781-71ED-DD43-A588784F9F6F}"/>
                </a:ext>
              </a:extLst>
            </p:cNvPr>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42" name="Google Shape;133;p20">
              <a:extLst>
                <a:ext uri="{FF2B5EF4-FFF2-40B4-BE49-F238E27FC236}">
                  <a16:creationId xmlns:a16="http://schemas.microsoft.com/office/drawing/2014/main" id="{3CB1945D-801B-2A15-6D28-FF2603273489}"/>
                </a:ext>
              </a:extLst>
            </p:cNvPr>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spTree>
    <p:extLst>
      <p:ext uri="{BB962C8B-B14F-4D97-AF65-F5344CB8AC3E}">
        <p14:creationId xmlns:p14="http://schemas.microsoft.com/office/powerpoint/2010/main" val="415435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General encoding pipeline to evaluate brain-LM alignment</a:t>
            </a:r>
            <a:endParaRPr sz="2800" b="1">
              <a:latin typeface="Helvetica Neue" panose="020B0604020202020204"/>
            </a:endParaRPr>
          </a:p>
        </p:txBody>
      </p:sp>
      <p:grpSp>
        <p:nvGrpSpPr>
          <p:cNvPr id="127" name="Google Shape;127;p20"/>
          <p:cNvGrpSpPr/>
          <p:nvPr/>
        </p:nvGrpSpPr>
        <p:grpSpPr>
          <a:xfrm>
            <a:off x="6996701" y="2612067"/>
            <a:ext cx="1965271" cy="1566400"/>
            <a:chOff x="5587900" y="3274012"/>
            <a:chExt cx="1473953" cy="1174800"/>
          </a:xfrm>
        </p:grpSpPr>
        <p:sp>
          <p:nvSpPr>
            <p:cNvPr id="128" name="Google Shape;128;p20"/>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29" name="Google Shape;129;p20"/>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0" name="Google Shape;130;p20"/>
          <p:cNvGrpSpPr/>
          <p:nvPr/>
        </p:nvGrpSpPr>
        <p:grpSpPr>
          <a:xfrm>
            <a:off x="1372867" y="5626327"/>
            <a:ext cx="6840700" cy="1068678"/>
            <a:chOff x="3577025" y="4105763"/>
            <a:chExt cx="5130525" cy="801508"/>
          </a:xfrm>
        </p:grpSpPr>
        <p:sp>
          <p:nvSpPr>
            <p:cNvPr id="131" name="Google Shape;131;p20"/>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132" name="Google Shape;132;p20"/>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133" name="Google Shape;133;p20"/>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grpSp>
        <p:nvGrpSpPr>
          <p:cNvPr id="134" name="Google Shape;134;p20"/>
          <p:cNvGrpSpPr/>
          <p:nvPr/>
        </p:nvGrpSpPr>
        <p:grpSpPr>
          <a:xfrm>
            <a:off x="9051324" y="3507600"/>
            <a:ext cx="2742299" cy="1318236"/>
            <a:chOff x="5473200" y="3212407"/>
            <a:chExt cx="2373600" cy="1141000"/>
          </a:xfrm>
        </p:grpSpPr>
        <p:grpSp>
          <p:nvGrpSpPr>
            <p:cNvPr id="135" name="Google Shape;135;p20"/>
            <p:cNvGrpSpPr/>
            <p:nvPr/>
          </p:nvGrpSpPr>
          <p:grpSpPr>
            <a:xfrm>
              <a:off x="5526960" y="3212407"/>
              <a:ext cx="2203288" cy="660951"/>
              <a:chOff x="4320801" y="2572098"/>
              <a:chExt cx="1897750" cy="569295"/>
            </a:xfrm>
          </p:grpSpPr>
          <p:pic>
            <p:nvPicPr>
              <p:cNvPr id="136" name="Google Shape;136;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37" name="Google Shape;137;p20"/>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138" name="Google Shape;138;p20"/>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139" name="Google Shape;139;p20"/>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140" name="Google Shape;140;p20"/>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141" name="Google Shape;141;p20"/>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142" name="Google Shape;142;p20"/>
          <p:cNvGrpSpPr/>
          <p:nvPr/>
        </p:nvGrpSpPr>
        <p:grpSpPr>
          <a:xfrm>
            <a:off x="9022748" y="2467457"/>
            <a:ext cx="2627485" cy="926963"/>
            <a:chOff x="5445175" y="2328525"/>
            <a:chExt cx="2290347" cy="808021"/>
          </a:xfrm>
        </p:grpSpPr>
        <p:sp>
          <p:nvSpPr>
            <p:cNvPr id="143" name="Google Shape;143;p20"/>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144" name="Google Shape;144;p20"/>
            <p:cNvGrpSpPr/>
            <p:nvPr/>
          </p:nvGrpSpPr>
          <p:grpSpPr>
            <a:xfrm>
              <a:off x="5532225" y="2470908"/>
              <a:ext cx="2203297" cy="665638"/>
              <a:chOff x="4320801" y="2568061"/>
              <a:chExt cx="1897758" cy="573332"/>
            </a:xfrm>
          </p:grpSpPr>
          <p:pic>
            <p:nvPicPr>
              <p:cNvPr id="145" name="Google Shape;145;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46" name="Google Shape;146;p20"/>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147" name="Google Shape;147;p20"/>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148" name="Google Shape;148;p20"/>
          <p:cNvGrpSpPr/>
          <p:nvPr/>
        </p:nvGrpSpPr>
        <p:grpSpPr>
          <a:xfrm>
            <a:off x="5312333" y="1729567"/>
            <a:ext cx="1978268" cy="2779575"/>
            <a:chOff x="3755649" y="1297175"/>
            <a:chExt cx="1483701" cy="2084681"/>
          </a:xfrm>
        </p:grpSpPr>
        <p:cxnSp>
          <p:nvCxnSpPr>
            <p:cNvPr id="149" name="Google Shape;149;p20"/>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150" name="Google Shape;150;p20"/>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151" name="Google Shape;151;p20"/>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152" name="Google Shape;152;p20"/>
            <p:cNvGrpSpPr/>
            <p:nvPr/>
          </p:nvGrpSpPr>
          <p:grpSpPr>
            <a:xfrm>
              <a:off x="3904650" y="1297175"/>
              <a:ext cx="1334700" cy="788655"/>
              <a:chOff x="4720575" y="2571438"/>
              <a:chExt cx="1334700" cy="788655"/>
            </a:xfrm>
          </p:grpSpPr>
          <p:sp>
            <p:nvSpPr>
              <p:cNvPr id="153" name="Google Shape;153;p20"/>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154" name="Google Shape;154;p20"/>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pic>
        <p:nvPicPr>
          <p:cNvPr id="2" name="Picture 1" descr="Diagram&#10;&#10;Description automatically generated">
            <a:extLst>
              <a:ext uri="{FF2B5EF4-FFF2-40B4-BE49-F238E27FC236}">
                <a16:creationId xmlns:a16="http://schemas.microsoft.com/office/drawing/2014/main" id="{6AA6B348-9936-600C-0EFF-880FB8623838}"/>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673842" y="2607453"/>
            <a:ext cx="2276270" cy="591812"/>
          </a:xfrm>
          <a:prstGeom prst="rect">
            <a:avLst/>
          </a:prstGeom>
        </p:spPr>
      </p:pic>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13</a:t>
            </a:fld>
            <a:endParaRPr lang="en"/>
          </a:p>
        </p:txBody>
      </p:sp>
      <p:sp>
        <p:nvSpPr>
          <p:cNvPr id="5" name="Rectangle 4">
            <a:extLst>
              <a:ext uri="{FF2B5EF4-FFF2-40B4-BE49-F238E27FC236}">
                <a16:creationId xmlns:a16="http://schemas.microsoft.com/office/drawing/2014/main" id="{30E8EF94-DB9A-2063-1057-24C7646C70B1}"/>
              </a:ext>
            </a:extLst>
          </p:cNvPr>
          <p:cNvSpPr/>
          <p:nvPr/>
        </p:nvSpPr>
        <p:spPr>
          <a:xfrm>
            <a:off x="3634401" y="3012599"/>
            <a:ext cx="1495228" cy="125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3F3550-C380-3759-6A70-7EE9B0BD628C}"/>
              </a:ext>
            </a:extLst>
          </p:cNvPr>
          <p:cNvGrpSpPr/>
          <p:nvPr/>
        </p:nvGrpSpPr>
        <p:grpSpPr>
          <a:xfrm>
            <a:off x="381701" y="1826267"/>
            <a:ext cx="5032300" cy="2996308"/>
            <a:chOff x="381701" y="1826267"/>
            <a:chExt cx="5032300" cy="2996308"/>
          </a:xfrm>
        </p:grpSpPr>
        <p:grpSp>
          <p:nvGrpSpPr>
            <p:cNvPr id="155" name="Google Shape;155;p20"/>
            <p:cNvGrpSpPr/>
            <p:nvPr/>
          </p:nvGrpSpPr>
          <p:grpSpPr>
            <a:xfrm>
              <a:off x="381701" y="1826267"/>
              <a:ext cx="5032300" cy="2996308"/>
              <a:chOff x="57675" y="1369700"/>
              <a:chExt cx="3774225" cy="2247231"/>
            </a:xfrm>
          </p:grpSpPr>
          <p:cxnSp>
            <p:nvCxnSpPr>
              <p:cNvPr id="156" name="Google Shape;156;p20"/>
              <p:cNvCxnSpPr>
                <a:stCxn id="157"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58" name="Google Shape;158;p20"/>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59" name="Google Shape;159;p20"/>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0" name="Google Shape;160;p20"/>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1" name="Google Shape;161;p20"/>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2" name="Google Shape;162;p20"/>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3" name="Google Shape;163;p20"/>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4" name="Google Shape;164;p20"/>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5" name="Google Shape;165;p20"/>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66" name="Google Shape;166;p20"/>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67" name="Google Shape;167;p20"/>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68" name="Google Shape;168;p20"/>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20"/>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20"/>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20"/>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20"/>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73" name="Google Shape;173;p20"/>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7" name="Google Shape;157;p20"/>
              <p:cNvPicPr preferRelativeResize="0"/>
              <p:nvPr/>
            </p:nvPicPr>
            <p:blipFill rotWithShape="1">
              <a:blip r:embed="rId7">
                <a:alphaModFix/>
              </a:blip>
              <a:srcRect l="61930" t="17464" r="34476" b="72053"/>
              <a:stretch/>
            </p:blipFill>
            <p:spPr>
              <a:xfrm>
                <a:off x="1179678" y="2442908"/>
                <a:ext cx="464659" cy="424097"/>
              </a:xfrm>
              <a:prstGeom prst="rect">
                <a:avLst/>
              </a:prstGeom>
              <a:noFill/>
              <a:ln>
                <a:noFill/>
              </a:ln>
            </p:spPr>
          </p:pic>
          <p:sp>
            <p:nvSpPr>
              <p:cNvPr id="175" name="Google Shape;175;p20"/>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76" name="Google Shape;176;p20"/>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 (LM)</a:t>
                </a:r>
                <a:endParaRPr sz="1067">
                  <a:latin typeface="Montserrat"/>
                  <a:ea typeface="Montserrat"/>
                  <a:cs typeface="Montserrat"/>
                  <a:sym typeface="Montserrat"/>
                </a:endParaRPr>
              </a:p>
            </p:txBody>
          </p:sp>
          <p:grpSp>
            <p:nvGrpSpPr>
              <p:cNvPr id="177" name="Google Shape;177;p20"/>
              <p:cNvGrpSpPr/>
              <p:nvPr/>
            </p:nvGrpSpPr>
            <p:grpSpPr>
              <a:xfrm>
                <a:off x="2307703" y="1596510"/>
                <a:ext cx="1488675" cy="801907"/>
                <a:chOff x="165685" y="1319882"/>
                <a:chExt cx="1830413" cy="985992"/>
              </a:xfrm>
            </p:grpSpPr>
            <p:grpSp>
              <p:nvGrpSpPr>
                <p:cNvPr id="178" name="Google Shape;178;p20"/>
                <p:cNvGrpSpPr/>
                <p:nvPr/>
              </p:nvGrpSpPr>
              <p:grpSpPr>
                <a:xfrm>
                  <a:off x="165685" y="1319882"/>
                  <a:ext cx="1830413" cy="985992"/>
                  <a:chOff x="3450775" y="3052875"/>
                  <a:chExt cx="2692179" cy="1450201"/>
                </a:xfrm>
              </p:grpSpPr>
              <p:pic>
                <p:nvPicPr>
                  <p:cNvPr id="179" name="Google Shape;179;p20"/>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80" name="Google Shape;180;p20"/>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81" name="Google Shape;181;p20"/>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82" name="Google Shape;182;p20"/>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83" name="Google Shape;183;p20"/>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84" name="Google Shape;184;p20"/>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85" name="Google Shape;185;p20"/>
              <p:cNvCxnSpPr>
                <a:stCxn id="157"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pic>
          <p:nvPicPr>
            <p:cNvPr id="4" name="Picture 3" descr="Diagram&#10;&#10;Description automatically generated">
              <a:extLst>
                <a:ext uri="{FF2B5EF4-FFF2-40B4-BE49-F238E27FC236}">
                  <a16:creationId xmlns:a16="http://schemas.microsoft.com/office/drawing/2014/main" id="{7937DE3C-CC09-1D81-8FE7-FB61C163D4CF}"/>
                </a:ext>
              </a:extLst>
            </p:cNvPr>
            <p:cNvPicPr>
              <a:picLocks noChangeAspect="1"/>
            </p:cNvPicPr>
            <p:nvPr/>
          </p:nvPicPr>
          <p:blipFill rotWithShape="1">
            <a:blip r:embed="rId6">
              <a:extLst>
                <a:ext uri="{28A0092B-C50C-407E-A947-70E740481C1C}">
                  <a14:useLocalDpi xmlns:a14="http://schemas.microsoft.com/office/drawing/2010/main" val="0"/>
                </a:ext>
              </a:extLst>
            </a:blip>
            <a:srcRect l="9455" t="14237" r="83836" b="82755"/>
            <a:stretch/>
          </p:blipFill>
          <p:spPr>
            <a:xfrm>
              <a:off x="3620769" y="3017617"/>
              <a:ext cx="348343" cy="141514"/>
            </a:xfrm>
            <a:prstGeom prst="rect">
              <a:avLst/>
            </a:prstGeom>
          </p:spPr>
        </p:pic>
        <p:pic>
          <p:nvPicPr>
            <p:cNvPr id="6" name="Picture 5" descr="Diagram&#10;&#10;Description automatically generated">
              <a:extLst>
                <a:ext uri="{FF2B5EF4-FFF2-40B4-BE49-F238E27FC236}">
                  <a16:creationId xmlns:a16="http://schemas.microsoft.com/office/drawing/2014/main" id="{C698292D-228F-0C24-9E9B-375811E94263}"/>
                </a:ext>
              </a:extLst>
            </p:cNvPr>
            <p:cNvPicPr>
              <a:picLocks noChangeAspect="1"/>
            </p:cNvPicPr>
            <p:nvPr/>
          </p:nvPicPr>
          <p:blipFill rotWithShape="1">
            <a:blip r:embed="rId6">
              <a:extLst>
                <a:ext uri="{28A0092B-C50C-407E-A947-70E740481C1C}">
                  <a14:useLocalDpi xmlns:a14="http://schemas.microsoft.com/office/drawing/2010/main" val="0"/>
                </a:ext>
              </a:extLst>
            </a:blip>
            <a:srcRect l="15954" t="14931" r="79853" b="82523"/>
            <a:stretch/>
          </p:blipFill>
          <p:spPr>
            <a:xfrm>
              <a:off x="4249985" y="3048316"/>
              <a:ext cx="217715" cy="119743"/>
            </a:xfrm>
            <a:prstGeom prst="rect">
              <a:avLst/>
            </a:prstGeom>
          </p:spPr>
        </p:pic>
        <p:pic>
          <p:nvPicPr>
            <p:cNvPr id="7" name="Picture 6" descr="Diagram&#10;&#10;Description automatically generated">
              <a:extLst>
                <a:ext uri="{FF2B5EF4-FFF2-40B4-BE49-F238E27FC236}">
                  <a16:creationId xmlns:a16="http://schemas.microsoft.com/office/drawing/2014/main" id="{9890FECE-0CB4-75F0-3681-E9243C93935D}"/>
                </a:ext>
              </a:extLst>
            </p:cNvPr>
            <p:cNvPicPr>
              <a:picLocks noChangeAspect="1"/>
            </p:cNvPicPr>
            <p:nvPr/>
          </p:nvPicPr>
          <p:blipFill rotWithShape="1">
            <a:blip r:embed="rId6">
              <a:extLst>
                <a:ext uri="{28A0092B-C50C-407E-A947-70E740481C1C}">
                  <a14:useLocalDpi xmlns:a14="http://schemas.microsoft.com/office/drawing/2010/main" val="0"/>
                </a:ext>
              </a:extLst>
            </a:blip>
            <a:srcRect l="19940" t="14468" r="69159" b="82755"/>
            <a:stretch/>
          </p:blipFill>
          <p:spPr>
            <a:xfrm>
              <a:off x="4682076" y="3024587"/>
              <a:ext cx="566057" cy="130629"/>
            </a:xfrm>
            <a:prstGeom prst="rect">
              <a:avLst/>
            </a:prstGeom>
          </p:spPr>
        </p:pic>
      </p:grpSp>
      <p:sp>
        <p:nvSpPr>
          <p:cNvPr id="43" name="Google Shape;260;g2094abaaa3f_0_131">
            <a:extLst>
              <a:ext uri="{FF2B5EF4-FFF2-40B4-BE49-F238E27FC236}">
                <a16:creationId xmlns:a16="http://schemas.microsoft.com/office/drawing/2014/main" id="{1C45CD47-3752-98CB-287F-C3FF0BFFE318}"/>
              </a:ext>
            </a:extLst>
          </p:cNvPr>
          <p:cNvSpPr/>
          <p:nvPr/>
        </p:nvSpPr>
        <p:spPr>
          <a:xfrm>
            <a:off x="173040" y="5091947"/>
            <a:ext cx="11161800" cy="49565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how similar its representations are to a human brain’s</a:t>
            </a:r>
            <a:endParaRPr sz="200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978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2800" b="1">
                <a:latin typeface="Helvetica Neue" panose="020B0604020202020204"/>
              </a:rPr>
              <a:t>Encoding schema</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3939702" y="1202794"/>
            <a:ext cx="52228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sp>
        <p:nvSpPr>
          <p:cNvPr id="10" name="Slide Number Placeholder 9">
            <a:extLst>
              <a:ext uri="{FF2B5EF4-FFF2-40B4-BE49-F238E27FC236}">
                <a16:creationId xmlns:a16="http://schemas.microsoft.com/office/drawing/2014/main" id="{C5FD629E-E3A1-E8F1-6070-4EBBE940936C}"/>
              </a:ext>
            </a:extLst>
          </p:cNvPr>
          <p:cNvSpPr>
            <a:spLocks noGrp="1"/>
          </p:cNvSpPr>
          <p:nvPr>
            <p:ph type="sldNum" sz="quarter" idx="12"/>
          </p:nvPr>
        </p:nvSpPr>
        <p:spPr/>
        <p:txBody>
          <a:bodyPr/>
          <a:lstStyle/>
          <a:p>
            <a:fld id="{5F2E2D64-2AF7-44BE-8925-D454CE4894DF}" type="slidenum">
              <a:rPr lang="en-US" smtClean="0"/>
              <a:t>14</a:t>
            </a:fld>
            <a:endParaRPr lang="en-US"/>
          </a:p>
        </p:txBody>
      </p:sp>
      <p:sp>
        <p:nvSpPr>
          <p:cNvPr id="8" name="Rectangle 7">
            <a:extLst>
              <a:ext uri="{FF2B5EF4-FFF2-40B4-BE49-F238E27FC236}">
                <a16:creationId xmlns:a16="http://schemas.microsoft.com/office/drawing/2014/main" id="{3C1C41F6-E8A6-C3C1-C469-8BBD9E1316C4}"/>
              </a:ext>
            </a:extLst>
          </p:cNvPr>
          <p:cNvSpPr/>
          <p:nvPr/>
        </p:nvSpPr>
        <p:spPr>
          <a:xfrm>
            <a:off x="9430311" y="3568376"/>
            <a:ext cx="2431700" cy="357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F2D314B-0B74-413D-9BFC-7140C6E1B45D}"/>
              </a:ext>
            </a:extLst>
          </p:cNvPr>
          <p:cNvSpPr/>
          <p:nvPr/>
        </p:nvSpPr>
        <p:spPr>
          <a:xfrm>
            <a:off x="3156800" y="1764918"/>
            <a:ext cx="297553" cy="147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8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2"/>
          <p:cNvSpPr txBox="1">
            <a:spLocks noGrp="1"/>
          </p:cNvSpPr>
          <p:nvPr>
            <p:ph type="body" idx="1"/>
          </p:nvPr>
        </p:nvSpPr>
        <p:spPr>
          <a:xfrm>
            <a:off x="147633" y="1104900"/>
            <a:ext cx="11892000" cy="669600"/>
          </a:xfrm>
          <a:prstGeom prst="rect">
            <a:avLst/>
          </a:prstGeom>
        </p:spPr>
        <p:txBody>
          <a:bodyPr spcFirstLastPara="1" vert="horz" wrap="square" lIns="91433" tIns="45700" rIns="91433" bIns="45700" rtlCol="0" anchor="t" anchorCtr="0">
            <a:normAutofit fontScale="85000" lnSpcReduction="20000"/>
          </a:bodyPr>
          <a:lstStyle/>
          <a:p>
            <a:pPr indent="-482588">
              <a:spcAft>
                <a:spcPts val="1333"/>
              </a:spcAft>
              <a:buSzPts val="2100"/>
              <a:buFont typeface="Calibri"/>
              <a:buChar char="•"/>
            </a:pPr>
            <a:r>
              <a:rPr lang="en"/>
              <a:t>Independent model per participant</a:t>
            </a:r>
            <a:endParaRPr/>
          </a:p>
        </p:txBody>
      </p:sp>
      <p:sp>
        <p:nvSpPr>
          <p:cNvPr id="494" name="Google Shape;494;p5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Encoding: training independent models</a:t>
            </a:r>
            <a:endParaRPr sz="2800" b="1">
              <a:latin typeface="Helvetica Neue" panose="020B0604020202020204"/>
            </a:endParaRPr>
          </a:p>
        </p:txBody>
      </p:sp>
      <p:grpSp>
        <p:nvGrpSpPr>
          <p:cNvPr id="496" name="Google Shape;496;p52"/>
          <p:cNvGrpSpPr/>
          <p:nvPr/>
        </p:nvGrpSpPr>
        <p:grpSpPr>
          <a:xfrm>
            <a:off x="879895" y="1853167"/>
            <a:ext cx="10589205" cy="1657042"/>
            <a:chOff x="659921" y="1389875"/>
            <a:chExt cx="7941904" cy="1045125"/>
          </a:xfrm>
        </p:grpSpPr>
        <p:grpSp>
          <p:nvGrpSpPr>
            <p:cNvPr id="497" name="Google Shape;497;p52"/>
            <p:cNvGrpSpPr/>
            <p:nvPr/>
          </p:nvGrpSpPr>
          <p:grpSpPr>
            <a:xfrm>
              <a:off x="659921" y="1389875"/>
              <a:ext cx="1990504" cy="990025"/>
              <a:chOff x="951746" y="1407000"/>
              <a:chExt cx="1990504" cy="990025"/>
            </a:xfrm>
          </p:grpSpPr>
          <p:sp>
            <p:nvSpPr>
              <p:cNvPr id="498" name="Google Shape;498;p52"/>
              <p:cNvSpPr txBox="1"/>
              <p:nvPr/>
            </p:nvSpPr>
            <p:spPr>
              <a:xfrm>
                <a:off x="1758525" y="1407000"/>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a:t>
                </a:r>
                <a:endParaRPr sz="2400" b="1">
                  <a:latin typeface="Calibri"/>
                  <a:ea typeface="Calibri"/>
                  <a:cs typeface="Calibri"/>
                  <a:sym typeface="Calibri"/>
                </a:endParaRPr>
              </a:p>
            </p:txBody>
          </p:sp>
          <p:grpSp>
            <p:nvGrpSpPr>
              <p:cNvPr id="499" name="Google Shape;499;p52"/>
              <p:cNvGrpSpPr/>
              <p:nvPr/>
            </p:nvGrpSpPr>
            <p:grpSpPr>
              <a:xfrm>
                <a:off x="951746" y="1664525"/>
                <a:ext cx="1990504" cy="732500"/>
                <a:chOff x="951746" y="1664525"/>
                <a:chExt cx="1990504" cy="732500"/>
              </a:xfrm>
            </p:grpSpPr>
            <p:pic>
              <p:nvPicPr>
                <p:cNvPr id="500" name="Google Shape;500;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1" name="Google Shape;501;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2" name="Google Shape;502;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503" name="Google Shape;503;p52"/>
            <p:cNvSpPr txBox="1"/>
            <p:nvPr/>
          </p:nvSpPr>
          <p:spPr>
            <a:xfrm>
              <a:off x="5658975" y="1444975"/>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04" name="Google Shape;504;p52"/>
            <p:cNvGrpSpPr/>
            <p:nvPr/>
          </p:nvGrpSpPr>
          <p:grpSpPr>
            <a:xfrm>
              <a:off x="3147571" y="1444975"/>
              <a:ext cx="1990504" cy="990025"/>
              <a:chOff x="3576746" y="1485000"/>
              <a:chExt cx="1990504" cy="990025"/>
            </a:xfrm>
          </p:grpSpPr>
          <p:sp>
            <p:nvSpPr>
              <p:cNvPr id="505" name="Google Shape;505;p52"/>
              <p:cNvSpPr txBox="1"/>
              <p:nvPr/>
            </p:nvSpPr>
            <p:spPr>
              <a:xfrm>
                <a:off x="4383525" y="1485000"/>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P2</a:t>
                </a:r>
                <a:endParaRPr sz="2400" b="1">
                  <a:latin typeface="Calibri"/>
                  <a:ea typeface="Calibri"/>
                  <a:cs typeface="Calibri"/>
                  <a:sym typeface="Calibri"/>
                </a:endParaRPr>
              </a:p>
            </p:txBody>
          </p:sp>
          <p:grpSp>
            <p:nvGrpSpPr>
              <p:cNvPr id="506" name="Google Shape;506;p52"/>
              <p:cNvGrpSpPr/>
              <p:nvPr/>
            </p:nvGrpSpPr>
            <p:grpSpPr>
              <a:xfrm>
                <a:off x="3576746" y="1742525"/>
                <a:ext cx="1990504" cy="732500"/>
                <a:chOff x="951746" y="1664525"/>
                <a:chExt cx="1990504" cy="732500"/>
              </a:xfrm>
            </p:grpSpPr>
            <p:pic>
              <p:nvPicPr>
                <p:cNvPr id="507" name="Google Shape;507;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8" name="Google Shape;508;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9" name="Google Shape;509;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10" name="Google Shape;510;p52"/>
              <p:cNvSpPr/>
              <p:nvPr/>
            </p:nvSpPr>
            <p:spPr>
              <a:xfrm>
                <a:off x="5024100" y="2048750"/>
                <a:ext cx="51600" cy="573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11" name="Google Shape;511;p52"/>
            <p:cNvGrpSpPr/>
            <p:nvPr/>
          </p:nvGrpSpPr>
          <p:grpSpPr>
            <a:xfrm>
              <a:off x="6611321" y="1444975"/>
              <a:ext cx="1990504" cy="990025"/>
              <a:chOff x="6748646" y="1535763"/>
              <a:chExt cx="1990504" cy="990025"/>
            </a:xfrm>
          </p:grpSpPr>
          <p:sp>
            <p:nvSpPr>
              <p:cNvPr id="512" name="Google Shape;512;p52"/>
              <p:cNvSpPr txBox="1"/>
              <p:nvPr/>
            </p:nvSpPr>
            <p:spPr>
              <a:xfrm>
                <a:off x="7555425" y="1535763"/>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PN</a:t>
                </a:r>
                <a:endParaRPr sz="2400" b="1">
                  <a:latin typeface="Calibri"/>
                  <a:ea typeface="Calibri"/>
                  <a:cs typeface="Calibri"/>
                  <a:sym typeface="Calibri"/>
                </a:endParaRPr>
              </a:p>
            </p:txBody>
          </p:sp>
          <p:grpSp>
            <p:nvGrpSpPr>
              <p:cNvPr id="513" name="Google Shape;513;p52"/>
              <p:cNvGrpSpPr/>
              <p:nvPr/>
            </p:nvGrpSpPr>
            <p:grpSpPr>
              <a:xfrm>
                <a:off x="6748646" y="1793288"/>
                <a:ext cx="1990504" cy="732500"/>
                <a:chOff x="951746" y="1664525"/>
                <a:chExt cx="1990504" cy="732500"/>
              </a:xfrm>
            </p:grpSpPr>
            <p:pic>
              <p:nvPicPr>
                <p:cNvPr id="514" name="Google Shape;514;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15" name="Google Shape;515;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16" name="Google Shape;516;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17" name="Google Shape;517;p52"/>
              <p:cNvSpPr/>
              <p:nvPr/>
            </p:nvSpPr>
            <p:spPr>
              <a:xfrm>
                <a:off x="8187600" y="2106050"/>
                <a:ext cx="51600" cy="573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518" name="Google Shape;518;p52"/>
          <p:cNvGrpSpPr/>
          <p:nvPr/>
        </p:nvGrpSpPr>
        <p:grpSpPr>
          <a:xfrm>
            <a:off x="930528" y="4542333"/>
            <a:ext cx="10422939" cy="1458600"/>
            <a:chOff x="697896" y="3406750"/>
            <a:chExt cx="7817204" cy="1093950"/>
          </a:xfrm>
        </p:grpSpPr>
        <p:grpSp>
          <p:nvGrpSpPr>
            <p:cNvPr id="519" name="Google Shape;519;p52"/>
            <p:cNvGrpSpPr/>
            <p:nvPr/>
          </p:nvGrpSpPr>
          <p:grpSpPr>
            <a:xfrm>
              <a:off x="697896" y="3446825"/>
              <a:ext cx="1990504" cy="1053875"/>
              <a:chOff x="951746" y="1343150"/>
              <a:chExt cx="1990504" cy="1053875"/>
            </a:xfrm>
          </p:grpSpPr>
          <p:sp>
            <p:nvSpPr>
              <p:cNvPr id="520" name="Google Shape;520;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v1</a:t>
                </a:r>
                <a:endParaRPr sz="2400" b="1">
                  <a:latin typeface="Calibri"/>
                  <a:ea typeface="Calibri"/>
                  <a:cs typeface="Calibri"/>
                  <a:sym typeface="Calibri"/>
                </a:endParaRPr>
              </a:p>
            </p:txBody>
          </p:sp>
          <p:grpSp>
            <p:nvGrpSpPr>
              <p:cNvPr id="521" name="Google Shape;521;p52"/>
              <p:cNvGrpSpPr/>
              <p:nvPr/>
            </p:nvGrpSpPr>
            <p:grpSpPr>
              <a:xfrm>
                <a:off x="951746" y="1664525"/>
                <a:ext cx="1990504" cy="732500"/>
                <a:chOff x="951746" y="1664525"/>
                <a:chExt cx="1990504" cy="732500"/>
              </a:xfrm>
            </p:grpSpPr>
            <p:pic>
              <p:nvPicPr>
                <p:cNvPr id="522" name="Google Shape;522;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3" name="Google Shape;523;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24" name="Google Shape;524;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25" name="Google Shape;525;p52"/>
            <p:cNvGrpSpPr/>
            <p:nvPr/>
          </p:nvGrpSpPr>
          <p:grpSpPr>
            <a:xfrm>
              <a:off x="3104846" y="3446825"/>
              <a:ext cx="1990504" cy="1053875"/>
              <a:chOff x="951746" y="1343150"/>
              <a:chExt cx="1990504" cy="1053875"/>
            </a:xfrm>
          </p:grpSpPr>
          <p:sp>
            <p:nvSpPr>
              <p:cNvPr id="526" name="Google Shape;526;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v2</a:t>
                </a:r>
                <a:endParaRPr sz="2400" b="1">
                  <a:latin typeface="Calibri"/>
                  <a:ea typeface="Calibri"/>
                  <a:cs typeface="Calibri"/>
                  <a:sym typeface="Calibri"/>
                </a:endParaRPr>
              </a:p>
            </p:txBody>
          </p:sp>
          <p:grpSp>
            <p:nvGrpSpPr>
              <p:cNvPr id="527" name="Google Shape;527;p52"/>
              <p:cNvGrpSpPr/>
              <p:nvPr/>
            </p:nvGrpSpPr>
            <p:grpSpPr>
              <a:xfrm>
                <a:off x="951746" y="1664525"/>
                <a:ext cx="1990504" cy="732500"/>
                <a:chOff x="951746" y="1664525"/>
                <a:chExt cx="1990504" cy="732500"/>
              </a:xfrm>
            </p:grpSpPr>
            <p:pic>
              <p:nvPicPr>
                <p:cNvPr id="528" name="Google Shape;528;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9" name="Google Shape;529;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0" name="Google Shape;530;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31" name="Google Shape;531;p52"/>
            <p:cNvGrpSpPr/>
            <p:nvPr/>
          </p:nvGrpSpPr>
          <p:grpSpPr>
            <a:xfrm>
              <a:off x="4329228" y="3916996"/>
              <a:ext cx="719416" cy="581971"/>
              <a:chOff x="3782725" y="2321454"/>
              <a:chExt cx="878300" cy="710501"/>
            </a:xfrm>
          </p:grpSpPr>
          <p:pic>
            <p:nvPicPr>
              <p:cNvPr id="532" name="Google Shape;532;p52"/>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33" name="Google Shape;533;p52"/>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34" name="Google Shape;534;p52"/>
              <p:cNvSpPr/>
              <p:nvPr/>
            </p:nvSpPr>
            <p:spPr>
              <a:xfrm>
                <a:off x="4452809" y="2663580"/>
                <a:ext cx="60300" cy="60300"/>
              </a:xfrm>
              <a:prstGeom prst="rect">
                <a:avLst/>
              </a:prstGeom>
              <a:solidFill>
                <a:srgbClr val="EAD1D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35" name="Google Shape;535;p52"/>
            <p:cNvSpPr txBox="1"/>
            <p:nvPr/>
          </p:nvSpPr>
          <p:spPr>
            <a:xfrm>
              <a:off x="5702650" y="3406750"/>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36" name="Google Shape;536;p52"/>
            <p:cNvGrpSpPr/>
            <p:nvPr/>
          </p:nvGrpSpPr>
          <p:grpSpPr>
            <a:xfrm>
              <a:off x="6524596" y="3446825"/>
              <a:ext cx="1990504" cy="1053875"/>
              <a:chOff x="951746" y="1343150"/>
              <a:chExt cx="1990504" cy="1053875"/>
            </a:xfrm>
          </p:grpSpPr>
          <p:sp>
            <p:nvSpPr>
              <p:cNvPr id="537" name="Google Shape;537;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vm</a:t>
                </a:r>
                <a:endParaRPr sz="2400" b="1">
                  <a:latin typeface="Calibri"/>
                  <a:ea typeface="Calibri"/>
                  <a:cs typeface="Calibri"/>
                  <a:sym typeface="Calibri"/>
                </a:endParaRPr>
              </a:p>
            </p:txBody>
          </p:sp>
          <p:grpSp>
            <p:nvGrpSpPr>
              <p:cNvPr id="538" name="Google Shape;538;p52"/>
              <p:cNvGrpSpPr/>
              <p:nvPr/>
            </p:nvGrpSpPr>
            <p:grpSpPr>
              <a:xfrm>
                <a:off x="951746" y="1664525"/>
                <a:ext cx="1990504" cy="732500"/>
                <a:chOff x="951746" y="1664525"/>
                <a:chExt cx="1990504" cy="732500"/>
              </a:xfrm>
            </p:grpSpPr>
            <p:pic>
              <p:nvPicPr>
                <p:cNvPr id="539" name="Google Shape;539;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40" name="Google Shape;540;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41" name="Google Shape;541;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42" name="Google Shape;542;p52"/>
            <p:cNvGrpSpPr/>
            <p:nvPr/>
          </p:nvGrpSpPr>
          <p:grpSpPr>
            <a:xfrm>
              <a:off x="7748978" y="3916996"/>
              <a:ext cx="719416" cy="581971"/>
              <a:chOff x="3782725" y="2321454"/>
              <a:chExt cx="878300" cy="710501"/>
            </a:xfrm>
          </p:grpSpPr>
          <p:pic>
            <p:nvPicPr>
              <p:cNvPr id="543" name="Google Shape;543;p52"/>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44" name="Google Shape;544;p52"/>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45" name="Google Shape;545;p52"/>
              <p:cNvSpPr/>
              <p:nvPr/>
            </p:nvSpPr>
            <p:spPr>
              <a:xfrm>
                <a:off x="4187694" y="2789327"/>
                <a:ext cx="60300" cy="60300"/>
              </a:xfrm>
              <a:prstGeom prst="rect">
                <a:avLst/>
              </a:prstGeom>
              <a:solidFill>
                <a:srgbClr val="00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46" name="Google Shape;546;p52"/>
          <p:cNvSpPr txBox="1">
            <a:spLocks noGrp="1"/>
          </p:cNvSpPr>
          <p:nvPr>
            <p:ph type="body" idx="1"/>
          </p:nvPr>
        </p:nvSpPr>
        <p:spPr>
          <a:xfrm>
            <a:off x="147617" y="3846667"/>
            <a:ext cx="11892000" cy="7760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sz="2400"/>
              <a:t>Independent model per voxel / sensor-timepoint</a:t>
            </a:r>
            <a:endParaRPr sz="2400"/>
          </a:p>
        </p:txBody>
      </p:sp>
      <p:sp>
        <p:nvSpPr>
          <p:cNvPr id="2" name="Slide Number Placeholder 1">
            <a:extLst>
              <a:ext uri="{FF2B5EF4-FFF2-40B4-BE49-F238E27FC236}">
                <a16:creationId xmlns:a16="http://schemas.microsoft.com/office/drawing/2014/main" id="{14B93074-375F-29D4-D88F-0E2A4CCBC326}"/>
              </a:ext>
            </a:extLst>
          </p:cNvPr>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16</a:t>
            </a:fld>
            <a:endParaRPr/>
          </a:p>
        </p:txBody>
      </p:sp>
      <p:grpSp>
        <p:nvGrpSpPr>
          <p:cNvPr id="16" name="Group 15">
            <a:extLst>
              <a:ext uri="{FF2B5EF4-FFF2-40B4-BE49-F238E27FC236}">
                <a16:creationId xmlns:a16="http://schemas.microsoft.com/office/drawing/2014/main" id="{DD452C99-2050-2E0D-5612-22F3C3851CB4}"/>
              </a:ext>
            </a:extLst>
          </p:cNvPr>
          <p:cNvGrpSpPr/>
          <p:nvPr/>
        </p:nvGrpSpPr>
        <p:grpSpPr>
          <a:xfrm>
            <a:off x="28012" y="837435"/>
            <a:ext cx="3381577" cy="2713431"/>
            <a:chOff x="-75197" y="837435"/>
            <a:chExt cx="3482062" cy="2928517"/>
          </a:xfrm>
        </p:grpSpPr>
        <p:pic>
          <p:nvPicPr>
            <p:cNvPr id="4" name="Google Shape;799;p40">
              <a:extLst>
                <a:ext uri="{FF2B5EF4-FFF2-40B4-BE49-F238E27FC236}">
                  <a16:creationId xmlns:a16="http://schemas.microsoft.com/office/drawing/2014/main" id="{65C1DBEB-D2D8-3372-9B69-EEC4E09B2636}"/>
                </a:ext>
              </a:extLst>
            </p:cNvPr>
            <p:cNvPicPr preferRelativeResize="0"/>
            <p:nvPr/>
          </p:nvPicPr>
          <p:blipFill rotWithShape="1">
            <a:blip r:embed="rId3">
              <a:alphaModFix/>
            </a:blip>
            <a:srcRect l="70923" t="11552" r="5204" b="61555"/>
            <a:stretch/>
          </p:blipFill>
          <p:spPr>
            <a:xfrm>
              <a:off x="637364" y="1188048"/>
              <a:ext cx="1443593" cy="1313278"/>
            </a:xfrm>
            <a:prstGeom prst="rect">
              <a:avLst/>
            </a:prstGeom>
            <a:noFill/>
            <a:ln>
              <a:noFill/>
            </a:ln>
          </p:spPr>
        </p:pic>
        <p:sp>
          <p:nvSpPr>
            <p:cNvPr id="5" name="Google Shape;804;p40">
              <a:extLst>
                <a:ext uri="{FF2B5EF4-FFF2-40B4-BE49-F238E27FC236}">
                  <a16:creationId xmlns:a16="http://schemas.microsoft.com/office/drawing/2014/main" id="{F2BBBA2E-C716-8F54-CCA9-9C202ADAE8E3}"/>
                </a:ext>
              </a:extLst>
            </p:cNvPr>
            <p:cNvSpPr/>
            <p:nvPr/>
          </p:nvSpPr>
          <p:spPr>
            <a:xfrm rot="2700000" flipH="1">
              <a:off x="1563560" y="101035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5;p40">
              <a:extLst>
                <a:ext uri="{FF2B5EF4-FFF2-40B4-BE49-F238E27FC236}">
                  <a16:creationId xmlns:a16="http://schemas.microsoft.com/office/drawing/2014/main" id="{53303C08-5F33-BF59-E442-4F5EC59D707D}"/>
                </a:ext>
              </a:extLst>
            </p:cNvPr>
            <p:cNvSpPr/>
            <p:nvPr/>
          </p:nvSpPr>
          <p:spPr>
            <a:xfrm>
              <a:off x="2270271" y="837435"/>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7" name="Google Shape;803;p40">
              <a:extLst>
                <a:ext uri="{FF2B5EF4-FFF2-40B4-BE49-F238E27FC236}">
                  <a16:creationId xmlns:a16="http://schemas.microsoft.com/office/drawing/2014/main" id="{E108DC9F-289A-3321-B54F-A2F21D2F4ECE}"/>
                </a:ext>
              </a:extLst>
            </p:cNvPr>
            <p:cNvSpPr txBox="1"/>
            <p:nvPr/>
          </p:nvSpPr>
          <p:spPr>
            <a:xfrm>
              <a:off x="-75197" y="2543034"/>
              <a:ext cx="3482062" cy="1222918"/>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Language models predict the next word from nearby words, but semantics are crucial for language comprehension.</a:t>
              </a:r>
              <a:endParaRPr sz="1400">
                <a:latin typeface="Arial" panose="020B0604020202020204" pitchFamily="34" charset="0"/>
                <a:ea typeface="Montserrat"/>
                <a:cs typeface="Arial" panose="020B0604020202020204" pitchFamily="34" charset="0"/>
                <a:sym typeface="Montserrat"/>
              </a:endParaRPr>
            </a:p>
          </p:txBody>
        </p:sp>
      </p:grpSp>
      <p:grpSp>
        <p:nvGrpSpPr>
          <p:cNvPr id="12" name="Google Shape;806;p40">
            <a:extLst>
              <a:ext uri="{FF2B5EF4-FFF2-40B4-BE49-F238E27FC236}">
                <a16:creationId xmlns:a16="http://schemas.microsoft.com/office/drawing/2014/main" id="{A622C885-186B-6624-CE09-44E0C2217DF0}"/>
              </a:ext>
            </a:extLst>
          </p:cNvPr>
          <p:cNvGrpSpPr/>
          <p:nvPr/>
        </p:nvGrpSpPr>
        <p:grpSpPr>
          <a:xfrm>
            <a:off x="2865512" y="1362253"/>
            <a:ext cx="391800" cy="688061"/>
            <a:chOff x="4482819" y="969575"/>
            <a:chExt cx="391800" cy="688061"/>
          </a:xfrm>
        </p:grpSpPr>
        <p:sp>
          <p:nvSpPr>
            <p:cNvPr id="13" name="Google Shape;807;p40">
              <a:extLst>
                <a:ext uri="{FF2B5EF4-FFF2-40B4-BE49-F238E27FC236}">
                  <a16:creationId xmlns:a16="http://schemas.microsoft.com/office/drawing/2014/main" id="{84A93F46-669F-B620-42AC-7FF5496203C3}"/>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4" name="Google Shape;808;p40">
              <a:extLst>
                <a:ext uri="{FF2B5EF4-FFF2-40B4-BE49-F238E27FC236}">
                  <a16:creationId xmlns:a16="http://schemas.microsoft.com/office/drawing/2014/main" id="{A530E286-73D5-EAD9-2AD9-35BF7EAF6EE1}"/>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grpSp>
        <p:nvGrpSpPr>
          <p:cNvPr id="17" name="Group 16">
            <a:extLst>
              <a:ext uri="{FF2B5EF4-FFF2-40B4-BE49-F238E27FC236}">
                <a16:creationId xmlns:a16="http://schemas.microsoft.com/office/drawing/2014/main" id="{A679197D-F9EA-29D3-AC4B-3EB6BC2C8136}"/>
              </a:ext>
            </a:extLst>
          </p:cNvPr>
          <p:cNvGrpSpPr/>
          <p:nvPr/>
        </p:nvGrpSpPr>
        <p:grpSpPr>
          <a:xfrm>
            <a:off x="3345006" y="877740"/>
            <a:ext cx="3098716" cy="2719620"/>
            <a:chOff x="3343582" y="878542"/>
            <a:chExt cx="3482062" cy="2995329"/>
          </a:xfrm>
        </p:grpSpPr>
        <p:pic>
          <p:nvPicPr>
            <p:cNvPr id="8" name="Google Shape;798;p40">
              <a:extLst>
                <a:ext uri="{FF2B5EF4-FFF2-40B4-BE49-F238E27FC236}">
                  <a16:creationId xmlns:a16="http://schemas.microsoft.com/office/drawing/2014/main" id="{C68B931A-A6AD-A25F-8D21-D2D2EE734909}"/>
                </a:ext>
              </a:extLst>
            </p:cNvPr>
            <p:cNvPicPr preferRelativeResize="0"/>
            <p:nvPr/>
          </p:nvPicPr>
          <p:blipFill>
            <a:blip r:embed="rId5">
              <a:alphaModFix/>
            </a:blip>
            <a:stretch>
              <a:fillRect/>
            </a:stretch>
          </p:blipFill>
          <p:spPr>
            <a:xfrm>
              <a:off x="3716156" y="1213073"/>
              <a:ext cx="1319032" cy="1294789"/>
            </a:xfrm>
            <a:prstGeom prst="rect">
              <a:avLst/>
            </a:prstGeom>
            <a:noFill/>
            <a:ln>
              <a:noFill/>
            </a:ln>
          </p:spPr>
        </p:pic>
        <p:grpSp>
          <p:nvGrpSpPr>
            <p:cNvPr id="9" name="Google Shape;800;p40">
              <a:extLst>
                <a:ext uri="{FF2B5EF4-FFF2-40B4-BE49-F238E27FC236}">
                  <a16:creationId xmlns:a16="http://schemas.microsoft.com/office/drawing/2014/main" id="{C679FF79-4685-0C74-7EF7-F73E78BEAB00}"/>
                </a:ext>
              </a:extLst>
            </p:cNvPr>
            <p:cNvGrpSpPr/>
            <p:nvPr/>
          </p:nvGrpSpPr>
          <p:grpSpPr>
            <a:xfrm>
              <a:off x="4706839" y="878542"/>
              <a:ext cx="928875" cy="842595"/>
              <a:chOff x="6583964" y="1168337"/>
              <a:chExt cx="928875" cy="842595"/>
            </a:xfrm>
          </p:grpSpPr>
          <p:sp>
            <p:nvSpPr>
              <p:cNvPr id="10" name="Google Shape;801;p40">
                <a:extLst>
                  <a:ext uri="{FF2B5EF4-FFF2-40B4-BE49-F238E27FC236}">
                    <a16:creationId xmlns:a16="http://schemas.microsoft.com/office/drawing/2014/main" id="{761AA85E-EE52-AA39-966A-F435B2AEC35F}"/>
                  </a:ext>
                </a:extLst>
              </p:cNvPr>
              <p:cNvSpPr/>
              <p:nvPr/>
            </p:nvSpPr>
            <p:spPr>
              <a:xfrm rot="2700000" flipH="1">
                <a:off x="6464109" y="1360748"/>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2;p40">
                <a:extLst>
                  <a:ext uri="{FF2B5EF4-FFF2-40B4-BE49-F238E27FC236}">
                    <a16:creationId xmlns:a16="http://schemas.microsoft.com/office/drawing/2014/main" id="{05E6AF1C-3FC8-B5BF-BDE8-871FE051A06B}"/>
                  </a:ext>
                </a:extLst>
              </p:cNvPr>
              <p:cNvSpPr txBox="1"/>
              <p:nvPr/>
            </p:nvSpPr>
            <p:spPr>
              <a:xfrm>
                <a:off x="7121039" y="1168337"/>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sp>
          <p:nvSpPr>
            <p:cNvPr id="15" name="Google Shape;803;p40">
              <a:extLst>
                <a:ext uri="{FF2B5EF4-FFF2-40B4-BE49-F238E27FC236}">
                  <a16:creationId xmlns:a16="http://schemas.microsoft.com/office/drawing/2014/main" id="{417473F2-CEC8-7075-A362-F6F356DD1B25}"/>
                </a:ext>
              </a:extLst>
            </p:cNvPr>
            <p:cNvSpPr txBox="1"/>
            <p:nvPr/>
          </p:nvSpPr>
          <p:spPr>
            <a:xfrm>
              <a:off x="3343582" y="2625900"/>
              <a:ext cx="3482062" cy="12479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a:latin typeface="Arial" panose="020B0604020202020204" pitchFamily="34" charset="0"/>
                  <a:ea typeface="Montserrat"/>
                  <a:cs typeface="Arial" panose="020B0604020202020204" pitchFamily="34" charset="0"/>
                  <a:sym typeface="Montserrat"/>
                </a:rPr>
                <a:t>Is the </a:t>
              </a:r>
              <a:r>
                <a:rPr lang="en-US" sz="1400" b="1">
                  <a:latin typeface="Arial" panose="020B0604020202020204" pitchFamily="34" charset="0"/>
                  <a:ea typeface="Montserrat"/>
                  <a:cs typeface="Arial" panose="020B0604020202020204" pitchFamily="34" charset="0"/>
                  <a:sym typeface="Montserrat"/>
                </a:rPr>
                <a:t>how brain utilizes context </a:t>
              </a:r>
              <a:r>
                <a:rPr lang="en-US" sz="1400">
                  <a:latin typeface="Arial" panose="020B0604020202020204" pitchFamily="34" charset="0"/>
                  <a:ea typeface="Montserrat"/>
                  <a:cs typeface="Arial" panose="020B0604020202020204" pitchFamily="34" charset="0"/>
                  <a:sym typeface="Montserrat"/>
                </a:rPr>
                <a:t>through time to process words </a:t>
              </a:r>
              <a:r>
                <a:rPr lang="en-US" sz="1400" b="1">
                  <a:latin typeface="Arial" panose="020B0604020202020204" pitchFamily="34" charset="0"/>
                  <a:ea typeface="Montserrat"/>
                  <a:cs typeface="Arial" panose="020B0604020202020204" pitchFamily="34" charset="0"/>
                  <a:sym typeface="Montserrat"/>
                </a:rPr>
                <a:t>during narrative story listening</a:t>
              </a:r>
              <a:r>
                <a:rPr lang="en-US" sz="1400">
                  <a:latin typeface="Arial" panose="020B0604020202020204" pitchFamily="34" charset="0"/>
                  <a:ea typeface="Montserrat"/>
                  <a:cs typeface="Arial" panose="020B0604020202020204" pitchFamily="34" charset="0"/>
                  <a:sym typeface="Montserrat"/>
                </a:rPr>
                <a:t>?</a:t>
              </a:r>
              <a:endParaRPr sz="1400">
                <a:latin typeface="Arial" panose="020B0604020202020204" pitchFamily="34" charset="0"/>
                <a:ea typeface="Montserrat"/>
                <a:cs typeface="Arial" panose="020B0604020202020204" pitchFamily="34" charset="0"/>
                <a:sym typeface="Montserrat"/>
              </a:endParaRPr>
            </a:p>
          </p:txBody>
        </p:sp>
      </p:grpSp>
      <p:sp>
        <p:nvSpPr>
          <p:cNvPr id="18" name="Rectangle 17">
            <a:extLst>
              <a:ext uri="{FF2B5EF4-FFF2-40B4-BE49-F238E27FC236}">
                <a16:creationId xmlns:a16="http://schemas.microsoft.com/office/drawing/2014/main" id="{B1F81A99-C31D-3ABD-600D-764E4F9B81EC}"/>
              </a:ext>
            </a:extLst>
          </p:cNvPr>
          <p:cNvSpPr/>
          <p:nvPr/>
        </p:nvSpPr>
        <p:spPr>
          <a:xfrm>
            <a:off x="81088" y="742089"/>
            <a:ext cx="6205807" cy="26261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F77D31-7420-118E-B205-942185DD9EEC}"/>
              </a:ext>
            </a:extLst>
          </p:cNvPr>
          <p:cNvSpPr/>
          <p:nvPr/>
        </p:nvSpPr>
        <p:spPr>
          <a:xfrm>
            <a:off x="6443722" y="746038"/>
            <a:ext cx="5675133" cy="26222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799;p40">
            <a:extLst>
              <a:ext uri="{FF2B5EF4-FFF2-40B4-BE49-F238E27FC236}">
                <a16:creationId xmlns:a16="http://schemas.microsoft.com/office/drawing/2014/main" id="{F2975182-A1A8-2677-1147-83A4786DE5DE}"/>
              </a:ext>
            </a:extLst>
          </p:cNvPr>
          <p:cNvPicPr preferRelativeResize="0"/>
          <p:nvPr/>
        </p:nvPicPr>
        <p:blipFill rotWithShape="1">
          <a:blip r:embed="rId3">
            <a:alphaModFix/>
          </a:blip>
          <a:srcRect l="70923" t="11552" r="5204" b="61555"/>
          <a:stretch/>
        </p:blipFill>
        <p:spPr>
          <a:xfrm>
            <a:off x="6745741" y="1073053"/>
            <a:ext cx="1401934" cy="1216824"/>
          </a:xfrm>
          <a:prstGeom prst="rect">
            <a:avLst/>
          </a:prstGeom>
          <a:noFill/>
          <a:ln>
            <a:noFill/>
          </a:ln>
        </p:spPr>
      </p:pic>
      <p:sp>
        <p:nvSpPr>
          <p:cNvPr id="21" name="Google Shape;804;p40">
            <a:extLst>
              <a:ext uri="{FF2B5EF4-FFF2-40B4-BE49-F238E27FC236}">
                <a16:creationId xmlns:a16="http://schemas.microsoft.com/office/drawing/2014/main" id="{7E4FA898-4AAB-D220-90FB-6A46BF247FFB}"/>
              </a:ext>
            </a:extLst>
          </p:cNvPr>
          <p:cNvSpPr/>
          <p:nvPr/>
        </p:nvSpPr>
        <p:spPr>
          <a:xfrm rot="2700000" flipH="1">
            <a:off x="7645209" y="908408"/>
            <a:ext cx="747817" cy="49138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5;p40">
            <a:extLst>
              <a:ext uri="{FF2B5EF4-FFF2-40B4-BE49-F238E27FC236}">
                <a16:creationId xmlns:a16="http://schemas.microsoft.com/office/drawing/2014/main" id="{6CAE4871-C042-1A20-F7AC-2A51BE7690F4}"/>
              </a:ext>
            </a:extLst>
          </p:cNvPr>
          <p:cNvSpPr/>
          <p:nvPr/>
        </p:nvSpPr>
        <p:spPr>
          <a:xfrm>
            <a:off x="8331526" y="748191"/>
            <a:ext cx="361532" cy="408286"/>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23" name="Google Shape;803;p40">
            <a:extLst>
              <a:ext uri="{FF2B5EF4-FFF2-40B4-BE49-F238E27FC236}">
                <a16:creationId xmlns:a16="http://schemas.microsoft.com/office/drawing/2014/main" id="{84395363-B364-FEFE-211B-B236F1E0B732}"/>
              </a:ext>
            </a:extLst>
          </p:cNvPr>
          <p:cNvSpPr txBox="1"/>
          <p:nvPr/>
        </p:nvSpPr>
        <p:spPr>
          <a:xfrm>
            <a:off x="6600549" y="2603350"/>
            <a:ext cx="5487762" cy="88534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Do </a:t>
            </a:r>
            <a:r>
              <a:rPr lang="en-US" sz="1400" b="1">
                <a:latin typeface="Arial" panose="020B0604020202020204" pitchFamily="34" charset="0"/>
                <a:cs typeface="Arial" panose="020B0604020202020204" pitchFamily="34" charset="0"/>
              </a:rPr>
              <a:t>language models </a:t>
            </a:r>
            <a:r>
              <a:rPr lang="en-US" sz="1400">
                <a:latin typeface="Arial" panose="020B0604020202020204" pitchFamily="34" charset="0"/>
                <a:cs typeface="Arial" panose="020B0604020202020204" pitchFamily="34" charset="0"/>
              </a:rPr>
              <a:t>that process </a:t>
            </a:r>
            <a:r>
              <a:rPr lang="en-US" sz="1400" b="1">
                <a:latin typeface="Arial" panose="020B0604020202020204" pitchFamily="34" charset="0"/>
                <a:cs typeface="Arial" panose="020B0604020202020204" pitchFamily="34" charset="0"/>
              </a:rPr>
              <a:t>longer sequences</a:t>
            </a:r>
            <a:r>
              <a:rPr lang="en-US" sz="1400">
                <a:latin typeface="Arial" panose="020B0604020202020204" pitchFamily="34" charset="0"/>
                <a:cs typeface="Arial" panose="020B0604020202020204" pitchFamily="34" charset="0"/>
              </a:rPr>
              <a:t> align better with human participants during </a:t>
            </a:r>
            <a:r>
              <a:rPr lang="en-US" sz="1400" b="1">
                <a:latin typeface="Arial" panose="020B0604020202020204" pitchFamily="34" charset="0"/>
                <a:cs typeface="Arial" panose="020B0604020202020204" pitchFamily="34" charset="0"/>
              </a:rPr>
              <a:t>long narratives story listening</a:t>
            </a:r>
            <a:r>
              <a:rPr lang="en-US" sz="1400">
                <a:latin typeface="Arial" panose="020B0604020202020204" pitchFamily="34" charset="0"/>
                <a:cs typeface="Arial" panose="020B0604020202020204" pitchFamily="34" charset="0"/>
              </a:rPr>
              <a:t>?</a:t>
            </a:r>
            <a:endParaRPr sz="1400">
              <a:latin typeface="Arial" panose="020B0604020202020204" pitchFamily="34" charset="0"/>
              <a:ea typeface="Montserrat"/>
              <a:cs typeface="Arial" panose="020B0604020202020204" pitchFamily="34" charset="0"/>
              <a:sym typeface="Montserrat"/>
            </a:endParaRPr>
          </a:p>
        </p:txBody>
      </p:sp>
      <p:grpSp>
        <p:nvGrpSpPr>
          <p:cNvPr id="24" name="Group 23">
            <a:extLst>
              <a:ext uri="{FF2B5EF4-FFF2-40B4-BE49-F238E27FC236}">
                <a16:creationId xmlns:a16="http://schemas.microsoft.com/office/drawing/2014/main" id="{5D5D6987-79F0-F21B-5252-999544EDDA42}"/>
              </a:ext>
            </a:extLst>
          </p:cNvPr>
          <p:cNvGrpSpPr/>
          <p:nvPr/>
        </p:nvGrpSpPr>
        <p:grpSpPr>
          <a:xfrm>
            <a:off x="9664251" y="876408"/>
            <a:ext cx="1267479" cy="1413469"/>
            <a:chOff x="3747119" y="948237"/>
            <a:chExt cx="1521011" cy="1556764"/>
          </a:xfrm>
        </p:grpSpPr>
        <p:pic>
          <p:nvPicPr>
            <p:cNvPr id="25" name="Google Shape;798;p40">
              <a:extLst>
                <a:ext uri="{FF2B5EF4-FFF2-40B4-BE49-F238E27FC236}">
                  <a16:creationId xmlns:a16="http://schemas.microsoft.com/office/drawing/2014/main" id="{65B728CA-89D7-81E9-6082-C089869FBCF5}"/>
                </a:ext>
              </a:extLst>
            </p:cNvPr>
            <p:cNvPicPr preferRelativeResize="0"/>
            <p:nvPr/>
          </p:nvPicPr>
          <p:blipFill>
            <a:blip r:embed="rId5">
              <a:alphaModFix/>
            </a:blip>
            <a:stretch>
              <a:fillRect/>
            </a:stretch>
          </p:blipFill>
          <p:spPr>
            <a:xfrm>
              <a:off x="3747119" y="1210212"/>
              <a:ext cx="1319032" cy="1294789"/>
            </a:xfrm>
            <a:prstGeom prst="rect">
              <a:avLst/>
            </a:prstGeom>
            <a:noFill/>
            <a:ln>
              <a:noFill/>
            </a:ln>
          </p:spPr>
        </p:pic>
        <p:sp>
          <p:nvSpPr>
            <p:cNvPr id="28" name="Google Shape;801;p40">
              <a:extLst>
                <a:ext uri="{FF2B5EF4-FFF2-40B4-BE49-F238E27FC236}">
                  <a16:creationId xmlns:a16="http://schemas.microsoft.com/office/drawing/2014/main" id="{55C9D3B9-59AF-8428-7066-42940DC7C824}"/>
                </a:ext>
              </a:extLst>
            </p:cNvPr>
            <p:cNvSpPr/>
            <p:nvPr/>
          </p:nvSpPr>
          <p:spPr>
            <a:xfrm rot="2700000" flipH="1">
              <a:off x="4617945" y="106809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06;p40">
            <a:extLst>
              <a:ext uri="{FF2B5EF4-FFF2-40B4-BE49-F238E27FC236}">
                <a16:creationId xmlns:a16="http://schemas.microsoft.com/office/drawing/2014/main" id="{B224B277-7D03-F9D9-45FC-EFD7C1986559}"/>
              </a:ext>
            </a:extLst>
          </p:cNvPr>
          <p:cNvGrpSpPr/>
          <p:nvPr/>
        </p:nvGrpSpPr>
        <p:grpSpPr>
          <a:xfrm>
            <a:off x="8889489" y="1273522"/>
            <a:ext cx="391800" cy="688061"/>
            <a:chOff x="4482819" y="969575"/>
            <a:chExt cx="391800" cy="688061"/>
          </a:xfrm>
        </p:grpSpPr>
        <p:sp>
          <p:nvSpPr>
            <p:cNvPr id="31" name="Google Shape;807;p40">
              <a:extLst>
                <a:ext uri="{FF2B5EF4-FFF2-40B4-BE49-F238E27FC236}">
                  <a16:creationId xmlns:a16="http://schemas.microsoft.com/office/drawing/2014/main" id="{211AA56D-C09C-F66C-B5C7-01E4CB543834}"/>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32" name="Google Shape;808;p40">
              <a:extLst>
                <a:ext uri="{FF2B5EF4-FFF2-40B4-BE49-F238E27FC236}">
                  <a16:creationId xmlns:a16="http://schemas.microsoft.com/office/drawing/2014/main" id="{F480E5AB-640C-50C6-305F-286AD572C039}"/>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sp>
        <p:nvSpPr>
          <p:cNvPr id="34" name="Rectangle 33">
            <a:extLst>
              <a:ext uri="{FF2B5EF4-FFF2-40B4-BE49-F238E27FC236}">
                <a16:creationId xmlns:a16="http://schemas.microsoft.com/office/drawing/2014/main" id="{BF011829-2435-C1B2-6FCD-75A594ADC5D0}"/>
              </a:ext>
            </a:extLst>
          </p:cNvPr>
          <p:cNvSpPr/>
          <p:nvPr/>
        </p:nvSpPr>
        <p:spPr>
          <a:xfrm>
            <a:off x="90689" y="3550867"/>
            <a:ext cx="6205807" cy="2969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normal distribution&#10;&#10;Description automatically generated with medium confidence">
            <a:extLst>
              <a:ext uri="{FF2B5EF4-FFF2-40B4-BE49-F238E27FC236}">
                <a16:creationId xmlns:a16="http://schemas.microsoft.com/office/drawing/2014/main" id="{8577EE4B-A348-92AD-6A82-9F7CE505D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82" y="3696926"/>
            <a:ext cx="2676191" cy="2051489"/>
          </a:xfrm>
          <a:prstGeom prst="rect">
            <a:avLst/>
          </a:prstGeom>
        </p:spPr>
      </p:pic>
      <p:pic>
        <p:nvPicPr>
          <p:cNvPr id="39" name="Google Shape;212;p7">
            <a:extLst>
              <a:ext uri="{FF2B5EF4-FFF2-40B4-BE49-F238E27FC236}">
                <a16:creationId xmlns:a16="http://schemas.microsoft.com/office/drawing/2014/main" id="{F5303D7A-249D-D4B4-3D9B-7516490E4985}"/>
              </a:ext>
            </a:extLst>
          </p:cNvPr>
          <p:cNvPicPr preferRelativeResize="0"/>
          <p:nvPr/>
        </p:nvPicPr>
        <p:blipFill rotWithShape="1">
          <a:blip r:embed="rId7">
            <a:alphaModFix/>
          </a:blip>
          <a:srcRect l="18139" t="3304" r="16350" b="65931"/>
          <a:stretch/>
        </p:blipFill>
        <p:spPr>
          <a:xfrm>
            <a:off x="2920466" y="3724769"/>
            <a:ext cx="3258452" cy="1441379"/>
          </a:xfrm>
          <a:prstGeom prst="rect">
            <a:avLst/>
          </a:prstGeom>
          <a:noFill/>
          <a:ln>
            <a:noFill/>
          </a:ln>
        </p:spPr>
      </p:pic>
      <p:sp>
        <p:nvSpPr>
          <p:cNvPr id="41" name="Google Shape;803;p40">
            <a:extLst>
              <a:ext uri="{FF2B5EF4-FFF2-40B4-BE49-F238E27FC236}">
                <a16:creationId xmlns:a16="http://schemas.microsoft.com/office/drawing/2014/main" id="{7F35BA69-71C6-AC36-A35F-5E95BEF00931}"/>
              </a:ext>
            </a:extLst>
          </p:cNvPr>
          <p:cNvSpPr txBox="1"/>
          <p:nvPr/>
        </p:nvSpPr>
        <p:spPr>
          <a:xfrm>
            <a:off x="90689" y="5623119"/>
            <a:ext cx="2838554"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fMRI measures BOLD suffers from delay due to Hemodynamic Response Function</a:t>
            </a:r>
            <a:endParaRPr sz="1400">
              <a:latin typeface="Arial" panose="020B0604020202020204" pitchFamily="34" charset="0"/>
              <a:ea typeface="Montserrat"/>
              <a:cs typeface="Arial" panose="020B0604020202020204" pitchFamily="34" charset="0"/>
              <a:sym typeface="Montserrat"/>
            </a:endParaRPr>
          </a:p>
        </p:txBody>
      </p:sp>
      <p:sp>
        <p:nvSpPr>
          <p:cNvPr id="42" name="Google Shape;803;p40">
            <a:extLst>
              <a:ext uri="{FF2B5EF4-FFF2-40B4-BE49-F238E27FC236}">
                <a16:creationId xmlns:a16="http://schemas.microsoft.com/office/drawing/2014/main" id="{8F631B8B-9D66-C1F2-AA3D-B95729373701}"/>
              </a:ext>
            </a:extLst>
          </p:cNvPr>
          <p:cNvSpPr txBox="1"/>
          <p:nvPr/>
        </p:nvSpPr>
        <p:spPr>
          <a:xfrm>
            <a:off x="3309023" y="5531315"/>
            <a:ext cx="3082714" cy="113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b="1">
                <a:latin typeface="Arial" panose="020B0604020202020204" pitchFamily="34" charset="0"/>
                <a:cs typeface="Arial" panose="020B0604020202020204" pitchFamily="34" charset="0"/>
              </a:rPr>
              <a:t>Do diverse language regions </a:t>
            </a:r>
            <a:r>
              <a:rPr lang="en-US" sz="1400">
                <a:latin typeface="Arial" panose="020B0604020202020204" pitchFamily="34" charset="0"/>
                <a:cs typeface="Arial" panose="020B0604020202020204" pitchFamily="34" charset="0"/>
              </a:rPr>
              <a:t>within the brain is </a:t>
            </a:r>
            <a:r>
              <a:rPr lang="en-US" sz="1400" b="1">
                <a:latin typeface="Arial" panose="020B0604020202020204" pitchFamily="34" charset="0"/>
                <a:cs typeface="Arial" panose="020B0604020202020204" pitchFamily="34" charset="0"/>
              </a:rPr>
              <a:t>impacted by delays?</a:t>
            </a:r>
            <a:endParaRPr sz="1400">
              <a:latin typeface="Arial" panose="020B0604020202020204" pitchFamily="34" charset="0"/>
              <a:ea typeface="Montserrat"/>
              <a:cs typeface="Arial" panose="020B0604020202020204" pitchFamily="34" charset="0"/>
              <a:sym typeface="Montserrat"/>
            </a:endParaRPr>
          </a:p>
        </p:txBody>
      </p:sp>
      <p:sp>
        <p:nvSpPr>
          <p:cNvPr id="44" name="Google Shape;662;p34">
            <a:extLst>
              <a:ext uri="{FF2B5EF4-FFF2-40B4-BE49-F238E27FC236}">
                <a16:creationId xmlns:a16="http://schemas.microsoft.com/office/drawing/2014/main" id="{CD41847B-44AC-D999-7D9E-134B953685C8}"/>
              </a:ext>
            </a:extLst>
          </p:cNvPr>
          <p:cNvSpPr txBox="1"/>
          <p:nvPr/>
        </p:nvSpPr>
        <p:spPr>
          <a:xfrm>
            <a:off x="3853576" y="5083086"/>
            <a:ext cx="17313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300" b="1">
                <a:solidFill>
                  <a:srgbClr val="FF0000"/>
                </a:solidFill>
                <a:latin typeface="Montserrat"/>
                <a:ea typeface="Montserrat"/>
                <a:cs typeface="Montserrat"/>
                <a:sym typeface="Montserrat"/>
              </a:rPr>
              <a:t> How</a:t>
            </a:r>
            <a:r>
              <a:rPr lang="en" sz="2300">
                <a:solidFill>
                  <a:srgbClr val="FF0000"/>
                </a:solidFill>
                <a:latin typeface="Montserrat"/>
                <a:ea typeface="Montserrat"/>
                <a:cs typeface="Montserrat"/>
                <a:sym typeface="Montserrat"/>
              </a:rPr>
              <a:t>:</a:t>
            </a:r>
            <a:r>
              <a:rPr lang="en" sz="2300" b="1">
                <a:solidFill>
                  <a:srgbClr val="FF0000"/>
                </a:solidFill>
                <a:latin typeface="Montserrat"/>
                <a:ea typeface="Montserrat"/>
                <a:cs typeface="Montserrat"/>
                <a:sym typeface="Montserrat"/>
              </a:rPr>
              <a:t> ???</a:t>
            </a:r>
            <a:endParaRPr sz="2300"/>
          </a:p>
        </p:txBody>
      </p:sp>
      <p:sp>
        <p:nvSpPr>
          <p:cNvPr id="46" name="Rectangle 45">
            <a:extLst>
              <a:ext uri="{FF2B5EF4-FFF2-40B4-BE49-F238E27FC236}">
                <a16:creationId xmlns:a16="http://schemas.microsoft.com/office/drawing/2014/main" id="{6918E05A-F081-1E92-911E-3CE00859735B}"/>
              </a:ext>
            </a:extLst>
          </p:cNvPr>
          <p:cNvSpPr/>
          <p:nvPr/>
        </p:nvSpPr>
        <p:spPr>
          <a:xfrm>
            <a:off x="6443722" y="3550866"/>
            <a:ext cx="5675133" cy="29582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baby and a cup&#10;&#10;Description automatically generated">
            <a:extLst>
              <a:ext uri="{FF2B5EF4-FFF2-40B4-BE49-F238E27FC236}">
                <a16:creationId xmlns:a16="http://schemas.microsoft.com/office/drawing/2014/main" id="{5DADC664-0BD3-EE5A-94A8-EBD807768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8822" y="3597360"/>
            <a:ext cx="4197636" cy="1812886"/>
          </a:xfrm>
          <a:prstGeom prst="rect">
            <a:avLst/>
          </a:prstGeom>
        </p:spPr>
      </p:pic>
      <p:sp>
        <p:nvSpPr>
          <p:cNvPr id="58" name="Google Shape;803;p40">
            <a:extLst>
              <a:ext uri="{FF2B5EF4-FFF2-40B4-BE49-F238E27FC236}">
                <a16:creationId xmlns:a16="http://schemas.microsoft.com/office/drawing/2014/main" id="{75106410-9E1F-44EC-DEAE-26112BB44C43}"/>
              </a:ext>
            </a:extLst>
          </p:cNvPr>
          <p:cNvSpPr txBox="1"/>
          <p:nvPr/>
        </p:nvSpPr>
        <p:spPr>
          <a:xfrm>
            <a:off x="6449432" y="5543155"/>
            <a:ext cx="2999368"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b="1">
                <a:latin typeface="Arial" panose="020B0604020202020204" pitchFamily="34" charset="0"/>
                <a:cs typeface="Arial" panose="020B0604020202020204" pitchFamily="34" charset="0"/>
              </a:rPr>
              <a:t>Grounded language acquisition</a:t>
            </a:r>
            <a:r>
              <a:rPr lang="en-US" sz="1400">
                <a:latin typeface="Arial" panose="020B0604020202020204" pitchFamily="34" charset="0"/>
                <a:cs typeface="Arial" panose="020B0604020202020204" pitchFamily="34" charset="0"/>
              </a:rPr>
              <a:t>: how infants can learn language by observing their environments.</a:t>
            </a:r>
          </a:p>
        </p:txBody>
      </p:sp>
      <p:sp>
        <p:nvSpPr>
          <p:cNvPr id="60" name="Google Shape;803;p40">
            <a:extLst>
              <a:ext uri="{FF2B5EF4-FFF2-40B4-BE49-F238E27FC236}">
                <a16:creationId xmlns:a16="http://schemas.microsoft.com/office/drawing/2014/main" id="{2F85EDA1-68CC-95B3-2E26-2D511E45BCFA}"/>
              </a:ext>
            </a:extLst>
          </p:cNvPr>
          <p:cNvSpPr txBox="1"/>
          <p:nvPr/>
        </p:nvSpPr>
        <p:spPr>
          <a:xfrm>
            <a:off x="9448801" y="5407434"/>
            <a:ext cx="2807766" cy="1380861"/>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How does the </a:t>
            </a:r>
            <a:r>
              <a:rPr lang="en-US" sz="1400" b="1">
                <a:latin typeface="Arial" panose="020B0604020202020204" pitchFamily="34" charset="0"/>
                <a:cs typeface="Arial" panose="020B0604020202020204" pitchFamily="34" charset="0"/>
              </a:rPr>
              <a:t>model's ability</a:t>
            </a:r>
            <a:r>
              <a:rPr lang="en-US" sz="1400">
                <a:latin typeface="Arial" panose="020B0604020202020204" pitchFamily="34" charset="0"/>
                <a:cs typeface="Arial" panose="020B0604020202020204" pitchFamily="34" charset="0"/>
              </a:rPr>
              <a:t> to learn </a:t>
            </a:r>
            <a:r>
              <a:rPr lang="en-US" sz="1400" b="1">
                <a:latin typeface="Arial" panose="020B0604020202020204" pitchFamily="34" charset="0"/>
                <a:cs typeface="Arial" panose="020B0604020202020204" pitchFamily="34" charset="0"/>
              </a:rPr>
              <a:t>semantic concepts </a:t>
            </a:r>
            <a:r>
              <a:rPr lang="en-US" sz="1400">
                <a:latin typeface="Arial" panose="020B0604020202020204" pitchFamily="34" charset="0"/>
                <a:cs typeface="Arial" panose="020B0604020202020204" pitchFamily="34" charset="0"/>
              </a:rPr>
              <a:t>through cross-situational learning in </a:t>
            </a:r>
            <a:r>
              <a:rPr lang="en-US" sz="1400" b="1">
                <a:latin typeface="Arial" panose="020B0604020202020204" pitchFamily="34" charset="0"/>
                <a:cs typeface="Arial" panose="020B0604020202020204" pitchFamily="34" charset="0"/>
              </a:rPr>
              <a:t>noisy supervision?</a:t>
            </a:r>
          </a:p>
        </p:txBody>
      </p:sp>
      <p:pic>
        <p:nvPicPr>
          <p:cNvPr id="26" name="Google Shape;154;g2978e5e2abf_0_30">
            <a:extLst>
              <a:ext uri="{FF2B5EF4-FFF2-40B4-BE49-F238E27FC236}">
                <a16:creationId xmlns:a16="http://schemas.microsoft.com/office/drawing/2014/main" id="{B3E6CA85-1ED0-D6A4-A85A-A790F6C6D157}"/>
              </a:ext>
            </a:extLst>
          </p:cNvPr>
          <p:cNvPicPr preferRelativeResize="0"/>
          <p:nvPr/>
        </p:nvPicPr>
        <p:blipFill>
          <a:blip r:embed="rId9">
            <a:alphaModFix/>
          </a:blip>
          <a:stretch>
            <a:fillRect/>
          </a:stretch>
        </p:blipFill>
        <p:spPr>
          <a:xfrm>
            <a:off x="73146" y="3480006"/>
            <a:ext cx="12090842" cy="3068885"/>
          </a:xfrm>
          <a:prstGeom prst="rect">
            <a:avLst/>
          </a:prstGeom>
          <a:noFill/>
          <a:ln>
            <a:noFill/>
          </a:ln>
        </p:spPr>
      </p:pic>
      <p:pic>
        <p:nvPicPr>
          <p:cNvPr id="27" name="Google Shape;154;g2978e5e2abf_0_30">
            <a:extLst>
              <a:ext uri="{FF2B5EF4-FFF2-40B4-BE49-F238E27FC236}">
                <a16:creationId xmlns:a16="http://schemas.microsoft.com/office/drawing/2014/main" id="{AE19FA88-9BF5-678E-CB83-059711E2B4DD}"/>
              </a:ext>
            </a:extLst>
          </p:cNvPr>
          <p:cNvPicPr preferRelativeResize="0"/>
          <p:nvPr/>
        </p:nvPicPr>
        <p:blipFill>
          <a:blip r:embed="rId9">
            <a:alphaModFix/>
          </a:blip>
          <a:stretch>
            <a:fillRect/>
          </a:stretch>
        </p:blipFill>
        <p:spPr>
          <a:xfrm>
            <a:off x="6367982" y="722541"/>
            <a:ext cx="5796005" cy="2724478"/>
          </a:xfrm>
          <a:prstGeom prst="rect">
            <a:avLst/>
          </a:prstGeom>
          <a:noFill/>
          <a:ln>
            <a:noFill/>
          </a:ln>
        </p:spPr>
      </p:pic>
    </p:spTree>
    <p:extLst>
      <p:ext uri="{BB962C8B-B14F-4D97-AF65-F5344CB8AC3E}">
        <p14:creationId xmlns:p14="http://schemas.microsoft.com/office/powerpoint/2010/main" val="110167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6"/>
          <p:cNvSpPr txBox="1">
            <a:spLocks noGrp="1"/>
          </p:cNvSpPr>
          <p:nvPr>
            <p:ph type="title"/>
          </p:nvPr>
        </p:nvSpPr>
        <p:spPr>
          <a:xfrm>
            <a:off x="228600" y="457201"/>
            <a:ext cx="12192000" cy="952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Font typeface="Calibri"/>
              <a:buNone/>
            </a:pPr>
            <a:r>
              <a:rPr lang="en-US" sz="2800" b="1">
                <a:latin typeface="Helvetica Neue" panose="020B0604020202020204"/>
              </a:rPr>
              <a:t>Objectives</a:t>
            </a:r>
            <a:endParaRPr sz="2800" b="1">
              <a:latin typeface="Helvetica Neue" panose="020B0604020202020204"/>
            </a:endParaRPr>
          </a:p>
        </p:txBody>
      </p:sp>
      <p:sp>
        <p:nvSpPr>
          <p:cNvPr id="198" name="Google Shape;198;p6"/>
          <p:cNvSpPr txBox="1">
            <a:spLocks noGrp="1"/>
          </p:cNvSpPr>
          <p:nvPr>
            <p:ph type="body" idx="1"/>
          </p:nvPr>
        </p:nvSpPr>
        <p:spPr>
          <a:xfrm>
            <a:off x="147639" y="1790700"/>
            <a:ext cx="11892000" cy="5191200"/>
          </a:xfrm>
          <a:prstGeom prst="rect">
            <a:avLst/>
          </a:prstGeom>
          <a:noFill/>
          <a:ln>
            <a:noFill/>
          </a:ln>
        </p:spPr>
        <p:txBody>
          <a:bodyPr spcFirstLastPara="1" wrap="square" lIns="68575" tIns="34275" rIns="68575" bIns="34275" anchor="t" anchorCtr="0">
            <a:normAutofit/>
          </a:bodyPr>
          <a:lstStyle/>
          <a:p>
            <a:pPr marL="609585" lvl="0" indent="-423323" algn="l" rtl="0">
              <a:lnSpc>
                <a:spcPct val="90000"/>
              </a:lnSpc>
              <a:spcBef>
                <a:spcPts val="1067"/>
              </a:spcBef>
              <a:spcAft>
                <a:spcPts val="0"/>
              </a:spcAft>
              <a:buClr>
                <a:schemeClr val="dk1"/>
              </a:buClr>
              <a:buSzPts val="1400"/>
              <a:buChar char="•"/>
            </a:pPr>
            <a:r>
              <a:rPr lang="en-US"/>
              <a:t>What happens during narrative story listening?</a:t>
            </a:r>
            <a:endParaRPr/>
          </a:p>
          <a:p>
            <a:pPr marL="1219170" lvl="1" indent="-423323" algn="l" rtl="0">
              <a:lnSpc>
                <a:spcPct val="90000"/>
              </a:lnSpc>
              <a:spcBef>
                <a:spcPts val="533"/>
              </a:spcBef>
              <a:spcAft>
                <a:spcPts val="0"/>
              </a:spcAft>
              <a:buSzPts val="1400"/>
              <a:buChar char="•"/>
            </a:pPr>
            <a:r>
              <a:rPr lang="en-US"/>
              <a:t>Whether a new word representation is combined with previous context?</a:t>
            </a:r>
            <a:endParaRPr/>
          </a:p>
          <a:p>
            <a:pPr marL="1219170" lvl="1" indent="-334423" algn="l" rtl="0">
              <a:lnSpc>
                <a:spcPct val="90000"/>
              </a:lnSpc>
              <a:spcBef>
                <a:spcPts val="533"/>
              </a:spcBef>
              <a:spcAft>
                <a:spcPts val="0"/>
              </a:spcAft>
              <a:buSzPts val="1400"/>
              <a:buNone/>
            </a:pPr>
            <a:endParaRPr/>
          </a:p>
          <a:p>
            <a:pPr marL="609585" lvl="0" indent="-423323" algn="l" rtl="0">
              <a:lnSpc>
                <a:spcPct val="90000"/>
              </a:lnSpc>
              <a:spcBef>
                <a:spcPts val="1067"/>
              </a:spcBef>
              <a:spcAft>
                <a:spcPts val="0"/>
              </a:spcAft>
              <a:buClr>
                <a:schemeClr val="dk1"/>
              </a:buClr>
              <a:buSzPts val="1400"/>
              <a:buChar char="•"/>
            </a:pPr>
            <a:r>
              <a:rPr lang="en-US"/>
              <a:t>We use MEG activity to trace</a:t>
            </a:r>
            <a:endParaRPr/>
          </a:p>
          <a:p>
            <a:pPr marL="1219170" lvl="1" indent="-423323" algn="l" rtl="0">
              <a:lnSpc>
                <a:spcPct val="90000"/>
              </a:lnSpc>
              <a:spcBef>
                <a:spcPts val="533"/>
              </a:spcBef>
              <a:spcAft>
                <a:spcPts val="0"/>
              </a:spcAft>
              <a:buSzPts val="1400"/>
              <a:buChar char="•"/>
            </a:pPr>
            <a:r>
              <a:rPr lang="en-US"/>
              <a:t>How is context represented in the brain?</a:t>
            </a:r>
            <a:endParaRPr/>
          </a:p>
          <a:p>
            <a:pPr marL="1219170" lvl="1" indent="-423323" algn="l" rtl="0">
              <a:lnSpc>
                <a:spcPct val="90000"/>
              </a:lnSpc>
              <a:spcBef>
                <a:spcPts val="533"/>
              </a:spcBef>
              <a:spcAft>
                <a:spcPts val="0"/>
              </a:spcAft>
              <a:buSzPts val="1400"/>
              <a:buChar char="•"/>
            </a:pPr>
            <a:r>
              <a:rPr lang="en-US"/>
              <a:t>How does previous context help for new word meaning?</a:t>
            </a:r>
            <a:endParaRPr/>
          </a:p>
          <a:p>
            <a:pPr marL="1219170" lvl="1" indent="-334423" algn="l" rtl="0">
              <a:lnSpc>
                <a:spcPct val="90000"/>
              </a:lnSpc>
              <a:spcBef>
                <a:spcPts val="533"/>
              </a:spcBef>
              <a:spcAft>
                <a:spcPts val="0"/>
              </a:spcAft>
              <a:buSzPts val="1400"/>
              <a:buNone/>
            </a:pPr>
            <a:endParaRPr/>
          </a:p>
        </p:txBody>
      </p:sp>
      <p:sp>
        <p:nvSpPr>
          <p:cNvPr id="2" name="Slide Number Placeholder 1">
            <a:extLst>
              <a:ext uri="{FF2B5EF4-FFF2-40B4-BE49-F238E27FC236}">
                <a16:creationId xmlns:a16="http://schemas.microsoft.com/office/drawing/2014/main" id="{800984BD-3A93-3687-71CF-B4A88BB6B34C}"/>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380176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226239" y="178591"/>
            <a:ext cx="12192000" cy="695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Font typeface="Calibri"/>
              <a:buNone/>
            </a:pPr>
            <a:r>
              <a:rPr lang="en-US" sz="2800" b="1">
                <a:latin typeface="Helvetica Neue" panose="020B0604020202020204"/>
              </a:rPr>
              <a:t>With MEG we can analyze sub-word time course</a:t>
            </a:r>
            <a:endParaRPr sz="2800" b="1">
              <a:latin typeface="Helvetica Neue" panose="020B0604020202020204"/>
            </a:endParaRPr>
          </a:p>
        </p:txBody>
      </p:sp>
      <p:sp>
        <p:nvSpPr>
          <p:cNvPr id="210" name="Google Shape;210;p7"/>
          <p:cNvSpPr txBox="1">
            <a:spLocks noGrp="1"/>
          </p:cNvSpPr>
          <p:nvPr>
            <p:ph type="body" idx="1"/>
          </p:nvPr>
        </p:nvSpPr>
        <p:spPr>
          <a:xfrm>
            <a:off x="376239" y="1257201"/>
            <a:ext cx="11892000" cy="5343600"/>
          </a:xfrm>
          <a:prstGeom prst="rect">
            <a:avLst/>
          </a:prstGeom>
          <a:noFill/>
          <a:ln>
            <a:noFill/>
          </a:ln>
        </p:spPr>
        <p:txBody>
          <a:bodyPr spcFirstLastPara="1" wrap="square" lIns="68575" tIns="34275" rIns="68575" bIns="34275" anchor="t" anchorCtr="0">
            <a:normAutofit/>
          </a:bodyPr>
          <a:lstStyle/>
          <a:p>
            <a:pPr marL="609585" lvl="0" indent="-423323" algn="l" rtl="0">
              <a:lnSpc>
                <a:spcPct val="90000"/>
              </a:lnSpc>
              <a:spcBef>
                <a:spcPts val="1067"/>
              </a:spcBef>
              <a:spcAft>
                <a:spcPts val="0"/>
              </a:spcAft>
              <a:buClr>
                <a:schemeClr val="dk1"/>
              </a:buClr>
              <a:buSzPts val="1400"/>
              <a:buChar char="•"/>
            </a:pPr>
            <a:r>
              <a:rPr lang="en-US"/>
              <a:t>MEG recording data at very fast temporal resolution</a:t>
            </a:r>
            <a:endParaRPr/>
          </a:p>
          <a:p>
            <a:pPr marL="609585" lvl="0" indent="-423323" algn="l" rtl="0">
              <a:lnSpc>
                <a:spcPct val="90000"/>
              </a:lnSpc>
              <a:spcBef>
                <a:spcPts val="1067"/>
              </a:spcBef>
              <a:spcAft>
                <a:spcPts val="0"/>
              </a:spcAft>
              <a:buClr>
                <a:schemeClr val="dk1"/>
              </a:buClr>
              <a:buSzPts val="1400"/>
              <a:buChar char="•"/>
            </a:pPr>
            <a:r>
              <a:rPr lang="en-US"/>
              <a:t>So, we can look at sub-word process</a:t>
            </a:r>
            <a:endParaRPr/>
          </a:p>
          <a:p>
            <a:pPr marL="609585" lvl="0" indent="-423323" algn="l" rtl="0">
              <a:lnSpc>
                <a:spcPct val="90000"/>
              </a:lnSpc>
              <a:spcBef>
                <a:spcPts val="1067"/>
              </a:spcBef>
              <a:spcAft>
                <a:spcPts val="0"/>
              </a:spcAft>
              <a:buClr>
                <a:schemeClr val="dk1"/>
              </a:buClr>
              <a:buSzPts val="1400"/>
              <a:buChar char="•"/>
            </a:pPr>
            <a:r>
              <a:rPr lang="en-US"/>
              <a:t>fMRI recording data at very high-spatial resolution</a:t>
            </a:r>
            <a:endParaRPr/>
          </a:p>
        </p:txBody>
      </p:sp>
      <p:grpSp>
        <p:nvGrpSpPr>
          <p:cNvPr id="211" name="Google Shape;211;p7"/>
          <p:cNvGrpSpPr/>
          <p:nvPr/>
        </p:nvGrpSpPr>
        <p:grpSpPr>
          <a:xfrm>
            <a:off x="1250558" y="4107149"/>
            <a:ext cx="3258452" cy="2188951"/>
            <a:chOff x="1630238" y="1189075"/>
            <a:chExt cx="2443839" cy="1463748"/>
          </a:xfrm>
        </p:grpSpPr>
        <p:pic>
          <p:nvPicPr>
            <p:cNvPr id="212" name="Google Shape;212;p7"/>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213" name="Google Shape;213;p7"/>
            <p:cNvSpPr txBox="1"/>
            <p:nvPr/>
          </p:nvSpPr>
          <p:spPr>
            <a:xfrm>
              <a:off x="2388438" y="1189075"/>
              <a:ext cx="1308000" cy="538628"/>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214" name="Google Shape;214;p7"/>
          <p:cNvGrpSpPr/>
          <p:nvPr/>
        </p:nvGrpSpPr>
        <p:grpSpPr>
          <a:xfrm>
            <a:off x="7373264" y="3125486"/>
            <a:ext cx="3568178" cy="2329760"/>
            <a:chOff x="4866126" y="1150254"/>
            <a:chExt cx="2676133" cy="1747320"/>
          </a:xfrm>
        </p:grpSpPr>
        <p:pic>
          <p:nvPicPr>
            <p:cNvPr id="215" name="Google Shape;215;p7"/>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216" name="Google Shape;216;p7"/>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217" name="Google Shape;217;p7"/>
            <p:cNvSpPr txBox="1"/>
            <p:nvPr/>
          </p:nvSpPr>
          <p:spPr>
            <a:xfrm>
              <a:off x="6341959" y="1150254"/>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sp>
        <p:nvSpPr>
          <p:cNvPr id="218" name="Google Shape;218;p7"/>
          <p:cNvSpPr/>
          <p:nvPr/>
        </p:nvSpPr>
        <p:spPr>
          <a:xfrm>
            <a:off x="9097078" y="3522777"/>
            <a:ext cx="266708" cy="1254153"/>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7"/>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220" name="Google Shape;220;p7"/>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2" name="Slide Number Placeholder 1">
            <a:extLst>
              <a:ext uri="{FF2B5EF4-FFF2-40B4-BE49-F238E27FC236}">
                <a16:creationId xmlns:a16="http://schemas.microsoft.com/office/drawing/2014/main" id="{EDE453B3-3334-18F4-2591-6019DD5EFC29}"/>
              </a:ext>
            </a:extLst>
          </p:cNvPr>
          <p:cNvSpPr>
            <a:spLocks noGrp="1"/>
          </p:cNvSpPr>
          <p:nvPr>
            <p:ph type="sldNum" idx="12"/>
          </p:nvPr>
        </p:nvSpPr>
        <p:spPr/>
        <p:txBody>
          <a:bodyPr/>
          <a:lstStyle/>
          <a:p>
            <a:fld id="{00000000-1234-1234-1234-123412341234}" type="slidenum">
              <a:rPr lang="en" smtClean="0"/>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0"/>
          <p:cNvSpPr txBox="1">
            <a:spLocks noGrp="1"/>
          </p:cNvSpPr>
          <p:nvPr>
            <p:ph type="title"/>
          </p:nvPr>
        </p:nvSpPr>
        <p:spPr>
          <a:xfrm>
            <a:off x="269838" y="133901"/>
            <a:ext cx="10515600" cy="68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latin typeface="Helvetica Neue"/>
              </a:rPr>
              <a:t>Text: Word Contexts</a:t>
            </a:r>
            <a:endParaRPr sz="2800" b="1">
              <a:latin typeface="Helvetica Neue"/>
            </a:endParaRPr>
          </a:p>
        </p:txBody>
      </p:sp>
      <p:pic>
        <p:nvPicPr>
          <p:cNvPr id="347" name="Google Shape;347;p10" descr="Diagram&#10;&#10;Description automatically generated with medium confidence"/>
          <p:cNvPicPr preferRelativeResize="0"/>
          <p:nvPr/>
        </p:nvPicPr>
        <p:blipFill rotWithShape="1">
          <a:blip r:embed="rId3">
            <a:alphaModFix/>
          </a:blip>
          <a:srcRect t="14594" r="43507" b="72743"/>
          <a:stretch/>
        </p:blipFill>
        <p:spPr>
          <a:xfrm>
            <a:off x="2309364" y="3226513"/>
            <a:ext cx="4355998" cy="408567"/>
          </a:xfrm>
          <a:prstGeom prst="rect">
            <a:avLst/>
          </a:prstGeom>
          <a:noFill/>
          <a:ln>
            <a:noFill/>
          </a:ln>
        </p:spPr>
      </p:pic>
      <p:pic>
        <p:nvPicPr>
          <p:cNvPr id="348" name="Google Shape;348;p10" descr="Diagram&#10;&#10;Description automatically generated with medium confidence"/>
          <p:cNvPicPr preferRelativeResize="0"/>
          <p:nvPr/>
        </p:nvPicPr>
        <p:blipFill rotWithShape="1">
          <a:blip r:embed="rId3">
            <a:alphaModFix/>
          </a:blip>
          <a:srcRect l="44881" t="12106" r="44331" b="72658"/>
          <a:stretch/>
        </p:blipFill>
        <p:spPr>
          <a:xfrm>
            <a:off x="6400682" y="2478119"/>
            <a:ext cx="904566" cy="491614"/>
          </a:xfrm>
          <a:prstGeom prst="rect">
            <a:avLst/>
          </a:prstGeom>
          <a:noFill/>
          <a:ln>
            <a:noFill/>
          </a:ln>
        </p:spPr>
      </p:pic>
      <p:sp>
        <p:nvSpPr>
          <p:cNvPr id="349" name="Google Shape;349;p10"/>
          <p:cNvSpPr txBox="1"/>
          <p:nvPr/>
        </p:nvSpPr>
        <p:spPr>
          <a:xfrm>
            <a:off x="205795" y="2416181"/>
            <a:ext cx="22572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1-word context</a:t>
            </a:r>
            <a:endParaRPr sz="2400" i="1">
              <a:solidFill>
                <a:srgbClr val="000000"/>
              </a:solidFill>
              <a:latin typeface="Calibri"/>
              <a:ea typeface="Calibri"/>
              <a:cs typeface="Calibri"/>
              <a:sym typeface="Calibri"/>
            </a:endParaRPr>
          </a:p>
        </p:txBody>
      </p:sp>
      <p:sp>
        <p:nvSpPr>
          <p:cNvPr id="350" name="Google Shape;350;p10"/>
          <p:cNvSpPr/>
          <p:nvPr/>
        </p:nvSpPr>
        <p:spPr>
          <a:xfrm>
            <a:off x="6294756" y="2494649"/>
            <a:ext cx="11163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0"/>
          <p:cNvSpPr txBox="1"/>
          <p:nvPr/>
        </p:nvSpPr>
        <p:spPr>
          <a:xfrm>
            <a:off x="204406" y="3102722"/>
            <a:ext cx="22572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5-word context</a:t>
            </a:r>
            <a:endParaRPr sz="2400" i="1">
              <a:solidFill>
                <a:srgbClr val="000000"/>
              </a:solidFill>
              <a:latin typeface="Calibri"/>
              <a:ea typeface="Calibri"/>
              <a:cs typeface="Calibri"/>
              <a:sym typeface="Calibri"/>
            </a:endParaRPr>
          </a:p>
        </p:txBody>
      </p:sp>
      <p:pic>
        <p:nvPicPr>
          <p:cNvPr id="367" name="Google Shape;367;p10" descr="Diagram&#10;&#10;Description automatically generated with medium confidence"/>
          <p:cNvPicPr preferRelativeResize="0"/>
          <p:nvPr/>
        </p:nvPicPr>
        <p:blipFill rotWithShape="1">
          <a:blip r:embed="rId3">
            <a:alphaModFix/>
          </a:blip>
          <a:srcRect l="44975" t="15474" b="74769"/>
          <a:stretch/>
        </p:blipFill>
        <p:spPr>
          <a:xfrm>
            <a:off x="7100284" y="3271960"/>
            <a:ext cx="4613786" cy="314799"/>
          </a:xfrm>
          <a:prstGeom prst="rect">
            <a:avLst/>
          </a:prstGeom>
          <a:noFill/>
          <a:ln>
            <a:noFill/>
          </a:ln>
        </p:spPr>
      </p:pic>
      <p:sp>
        <p:nvSpPr>
          <p:cNvPr id="368" name="Google Shape;368;p10"/>
          <p:cNvSpPr/>
          <p:nvPr/>
        </p:nvSpPr>
        <p:spPr>
          <a:xfrm>
            <a:off x="5732369" y="3172936"/>
            <a:ext cx="10191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0"/>
          <p:cNvSpPr/>
          <p:nvPr/>
        </p:nvSpPr>
        <p:spPr>
          <a:xfrm>
            <a:off x="6996045" y="3145652"/>
            <a:ext cx="10191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0" name="Google Shape;370;p10" descr="Diagram&#10;&#10;Description automatically generated with medium confidence"/>
          <p:cNvPicPr preferRelativeResize="0"/>
          <p:nvPr/>
        </p:nvPicPr>
        <p:blipFill rotWithShape="1">
          <a:blip r:embed="rId3">
            <a:alphaModFix/>
          </a:blip>
          <a:srcRect l="4998" t="26209" r="57032" b="64535"/>
          <a:stretch/>
        </p:blipFill>
        <p:spPr>
          <a:xfrm>
            <a:off x="2754509" y="5399631"/>
            <a:ext cx="4057112" cy="475081"/>
          </a:xfrm>
          <a:prstGeom prst="rect">
            <a:avLst/>
          </a:prstGeom>
          <a:noFill/>
          <a:ln>
            <a:noFill/>
          </a:ln>
        </p:spPr>
      </p:pic>
      <p:pic>
        <p:nvPicPr>
          <p:cNvPr id="372" name="Google Shape;372;p10" descr="Diagram&#10;&#10;Description automatically generated with medium confidence"/>
          <p:cNvPicPr preferRelativeResize="0"/>
          <p:nvPr/>
        </p:nvPicPr>
        <p:blipFill rotWithShape="1">
          <a:blip r:embed="rId3">
            <a:alphaModFix/>
          </a:blip>
          <a:srcRect l="4998" t="26209" r="57032" b="64535"/>
          <a:stretch/>
        </p:blipFill>
        <p:spPr>
          <a:xfrm>
            <a:off x="7176496" y="5392382"/>
            <a:ext cx="4057112" cy="475081"/>
          </a:xfrm>
          <a:prstGeom prst="rect">
            <a:avLst/>
          </a:prstGeom>
          <a:noFill/>
          <a:ln>
            <a:noFill/>
          </a:ln>
        </p:spPr>
      </p:pic>
      <p:sp>
        <p:nvSpPr>
          <p:cNvPr id="374" name="Google Shape;374;p10"/>
          <p:cNvSpPr txBox="1"/>
          <p:nvPr/>
        </p:nvSpPr>
        <p:spPr>
          <a:xfrm>
            <a:off x="3976618" y="5737825"/>
            <a:ext cx="17904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Past context</a:t>
            </a:r>
            <a:endParaRPr sz="2400" i="1">
              <a:solidFill>
                <a:srgbClr val="000000"/>
              </a:solidFill>
              <a:latin typeface="Calibri"/>
              <a:ea typeface="Calibri"/>
              <a:cs typeface="Calibri"/>
              <a:sym typeface="Calibri"/>
            </a:endParaRPr>
          </a:p>
        </p:txBody>
      </p:sp>
      <p:sp>
        <p:nvSpPr>
          <p:cNvPr id="375" name="Google Shape;375;p10"/>
          <p:cNvSpPr txBox="1"/>
          <p:nvPr/>
        </p:nvSpPr>
        <p:spPr>
          <a:xfrm>
            <a:off x="8189564" y="5737825"/>
            <a:ext cx="2319143"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Future context</a:t>
            </a:r>
            <a:endParaRPr sz="2400" i="1">
              <a:solidFill>
                <a:srgbClr val="000000"/>
              </a:solidFill>
              <a:latin typeface="Calibri"/>
              <a:ea typeface="Calibri"/>
              <a:cs typeface="Calibri"/>
              <a:sym typeface="Calibri"/>
            </a:endParaRPr>
          </a:p>
        </p:txBody>
      </p:sp>
      <p:sp>
        <p:nvSpPr>
          <p:cNvPr id="384" name="Google Shape;384;p10"/>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85" name="Google Shape;385;p10"/>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grpSp>
        <p:nvGrpSpPr>
          <p:cNvPr id="390" name="Google Shape;390;p10"/>
          <p:cNvGrpSpPr/>
          <p:nvPr/>
        </p:nvGrpSpPr>
        <p:grpSpPr>
          <a:xfrm>
            <a:off x="5666852" y="147029"/>
            <a:ext cx="6557925" cy="964454"/>
            <a:chOff x="5715900" y="2311088"/>
            <a:chExt cx="6557925" cy="964454"/>
          </a:xfrm>
        </p:grpSpPr>
        <p:sp>
          <p:nvSpPr>
            <p:cNvPr id="391" name="Google Shape;391;p10"/>
            <p:cNvSpPr txBox="1"/>
            <p:nvPr/>
          </p:nvSpPr>
          <p:spPr>
            <a:xfrm>
              <a:off x="9619675" y="2313150"/>
              <a:ext cx="240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Calibri"/>
                  <a:ea typeface="Calibri"/>
                  <a:cs typeface="Calibri"/>
                  <a:sym typeface="Calibri"/>
                </a:rPr>
                <a:t>Current word</a:t>
              </a:r>
              <a:endParaRPr sz="2400" i="1">
                <a:latin typeface="Calibri"/>
                <a:ea typeface="Calibri"/>
                <a:cs typeface="Calibri"/>
                <a:sym typeface="Calibri"/>
              </a:endParaRPr>
            </a:p>
          </p:txBody>
        </p:sp>
        <p:sp>
          <p:nvSpPr>
            <p:cNvPr id="392" name="Google Shape;392;p10"/>
            <p:cNvSpPr/>
            <p:nvPr/>
          </p:nvSpPr>
          <p:spPr>
            <a:xfrm>
              <a:off x="9674825" y="2455675"/>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10"/>
            <p:cNvSpPr txBox="1"/>
            <p:nvPr/>
          </p:nvSpPr>
          <p:spPr>
            <a:xfrm>
              <a:off x="9475725" y="2782942"/>
              <a:ext cx="279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solidFill>
                    <a:srgbClr val="00B050"/>
                  </a:solidFill>
                  <a:latin typeface="Calibri"/>
                  <a:ea typeface="Calibri"/>
                  <a:cs typeface="Calibri"/>
                  <a:sym typeface="Calibri"/>
                </a:rPr>
                <a:t>Selected embedding</a:t>
              </a:r>
              <a:endParaRPr sz="2000" i="1">
                <a:solidFill>
                  <a:srgbClr val="00B050"/>
                </a:solidFill>
                <a:latin typeface="Calibri"/>
                <a:ea typeface="Calibri"/>
                <a:cs typeface="Calibri"/>
                <a:sym typeface="Calibri"/>
              </a:endParaRPr>
            </a:p>
          </p:txBody>
        </p:sp>
        <p:sp>
          <p:nvSpPr>
            <p:cNvPr id="394" name="Google Shape;394;p10"/>
            <p:cNvSpPr txBox="1"/>
            <p:nvPr/>
          </p:nvSpPr>
          <p:spPr>
            <a:xfrm>
              <a:off x="7650200" y="2311088"/>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95" name="Google Shape;395;p10"/>
            <p:cNvSpPr txBox="1"/>
            <p:nvPr/>
          </p:nvSpPr>
          <p:spPr>
            <a:xfrm>
              <a:off x="5715900" y="2311088"/>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sp>
        <p:nvSpPr>
          <p:cNvPr id="5" name="TextBox 4">
            <a:extLst>
              <a:ext uri="{FF2B5EF4-FFF2-40B4-BE49-F238E27FC236}">
                <a16:creationId xmlns:a16="http://schemas.microsoft.com/office/drawing/2014/main" id="{3C36EB91-946E-8AD0-D04B-A1B6BC2FA098}"/>
              </a:ext>
            </a:extLst>
          </p:cNvPr>
          <p:cNvSpPr txBox="1"/>
          <p:nvPr/>
        </p:nvSpPr>
        <p:spPr>
          <a:xfrm>
            <a:off x="-659477" y="835919"/>
            <a:ext cx="7471098" cy="424732"/>
          </a:xfrm>
          <a:prstGeom prst="rect">
            <a:avLst/>
          </a:prstGeom>
          <a:noFill/>
        </p:spPr>
        <p:txBody>
          <a:bodyPr wrap="square">
            <a:spAutoFit/>
          </a:bodyPr>
          <a:lstStyle/>
          <a:p>
            <a:pPr marL="795847" marR="0" lvl="1" algn="l" defTabSz="914400" rtl="0" eaLnBrk="1" fontAlgn="auto" latinLnBrk="0" hangingPunct="1">
              <a:lnSpc>
                <a:spcPct val="90000"/>
              </a:lnSpc>
              <a:spcBef>
                <a:spcPts val="533"/>
              </a:spcBef>
              <a:spcAft>
                <a:spcPts val="0"/>
              </a:spcAft>
              <a:buClr>
                <a:srgbClr val="000000"/>
              </a:buClr>
              <a:buSzPts val="1400"/>
              <a:tabLst/>
              <a:defRPr/>
            </a:pPr>
            <a:r>
              <a:rPr kumimoji="0" lang="en-US" sz="2400" b="0" i="1" u="none" strike="noStrike" kern="0" cap="none" spc="0" normalizeH="0" baseline="0" noProof="0">
                <a:ln>
                  <a:noFill/>
                </a:ln>
                <a:solidFill>
                  <a:srgbClr val="000000"/>
                </a:solidFill>
                <a:effectLst/>
                <a:uLnTx/>
                <a:uFillTx/>
                <a:latin typeface="Calibri"/>
                <a:cs typeface="Calibri"/>
                <a:sym typeface="Calibri"/>
              </a:rPr>
              <a:t>How </a:t>
            </a:r>
            <a:r>
              <a:rPr lang="en-US" sz="2400" i="1" kern="0">
                <a:solidFill>
                  <a:srgbClr val="000000"/>
                </a:solidFill>
                <a:latin typeface="Calibri"/>
                <a:cs typeface="Calibri"/>
                <a:sym typeface="Calibri"/>
              </a:rPr>
              <a:t>to extract</a:t>
            </a:r>
            <a:r>
              <a:rPr kumimoji="0" lang="en-US" sz="2400" b="0" i="1" u="none" strike="noStrike" kern="0" cap="none" spc="0" normalizeH="0" baseline="0" noProof="0">
                <a:ln>
                  <a:noFill/>
                </a:ln>
                <a:solidFill>
                  <a:srgbClr val="000000"/>
                </a:solidFill>
                <a:effectLst/>
                <a:uLnTx/>
                <a:uFillTx/>
                <a:latin typeface="Calibri"/>
                <a:cs typeface="Calibri"/>
                <a:sym typeface="Calibri"/>
              </a:rPr>
              <a:t> contextual word representions?</a:t>
            </a:r>
          </a:p>
        </p:txBody>
      </p:sp>
      <p:sp>
        <p:nvSpPr>
          <p:cNvPr id="2" name="Slide Number Placeholder 1">
            <a:extLst>
              <a:ext uri="{FF2B5EF4-FFF2-40B4-BE49-F238E27FC236}">
                <a16:creationId xmlns:a16="http://schemas.microsoft.com/office/drawing/2014/main" id="{52656A62-9762-2F6D-38B3-A30709695998}"/>
              </a:ext>
            </a:extLst>
          </p:cNvPr>
          <p:cNvSpPr>
            <a:spLocks noGrp="1"/>
          </p:cNvSpPr>
          <p:nvPr>
            <p:ph type="sldNum" idx="12"/>
          </p:nvPr>
        </p:nvSpPr>
        <p:spPr>
          <a:xfrm>
            <a:off x="8645752" y="6388259"/>
            <a:ext cx="3429200" cy="365200"/>
          </a:xfrm>
        </p:spPr>
        <p:txBody>
          <a:bodyPr/>
          <a:lstStyle/>
          <a:p>
            <a:fld id="{00000000-1234-1234-1234-123412341234}" type="slidenum">
              <a:rPr lang="en" smtClean="0"/>
              <a:pPr/>
              <a:t>19</a:t>
            </a:fld>
            <a:endParaRPr lang="en"/>
          </a:p>
        </p:txBody>
      </p:sp>
      <p:sp>
        <p:nvSpPr>
          <p:cNvPr id="7" name="TextBox 6">
            <a:extLst>
              <a:ext uri="{FF2B5EF4-FFF2-40B4-BE49-F238E27FC236}">
                <a16:creationId xmlns:a16="http://schemas.microsoft.com/office/drawing/2014/main" id="{C2FB6C66-AC2A-BDFA-A415-D85F940418B6}"/>
              </a:ext>
            </a:extLst>
          </p:cNvPr>
          <p:cNvSpPr txBox="1"/>
          <p:nvPr/>
        </p:nvSpPr>
        <p:spPr>
          <a:xfrm>
            <a:off x="-676104" y="1358390"/>
            <a:ext cx="8277256" cy="424732"/>
          </a:xfrm>
          <a:prstGeom prst="rect">
            <a:avLst/>
          </a:prstGeom>
          <a:noFill/>
        </p:spPr>
        <p:txBody>
          <a:bodyPr wrap="square">
            <a:spAutoFit/>
          </a:bodyPr>
          <a:lstStyle/>
          <a:p>
            <a:pPr marL="795847" marR="0" lvl="1" algn="l" defTabSz="914400" rtl="0" eaLnBrk="1" fontAlgn="auto" latinLnBrk="0" hangingPunct="1">
              <a:lnSpc>
                <a:spcPct val="90000"/>
              </a:lnSpc>
              <a:spcBef>
                <a:spcPts val="533"/>
              </a:spcBef>
              <a:spcAft>
                <a:spcPts val="0"/>
              </a:spcAft>
              <a:buClr>
                <a:srgbClr val="000000"/>
              </a:buClr>
              <a:buSzPts val="1400"/>
              <a:tabLst/>
              <a:defRPr/>
            </a:pPr>
            <a:r>
              <a:rPr kumimoji="0" lang="en-US" sz="2400" b="0" i="1" u="none" strike="noStrike" kern="0" cap="none" spc="0" normalizeH="0" baseline="0" noProof="0">
                <a:ln>
                  <a:noFill/>
                </a:ln>
                <a:effectLst/>
                <a:uLnTx/>
                <a:uFillTx/>
                <a:latin typeface="Calibri"/>
                <a:ea typeface="+mn-ea"/>
                <a:cs typeface="Calibri"/>
                <a:sym typeface="Calibri"/>
              </a:rPr>
              <a:t>How does previous context help for new word meaning?</a:t>
            </a:r>
          </a:p>
        </p:txBody>
      </p:sp>
      <p:sp>
        <p:nvSpPr>
          <p:cNvPr id="21" name="TextBox 20">
            <a:extLst>
              <a:ext uri="{FF2B5EF4-FFF2-40B4-BE49-F238E27FC236}">
                <a16:creationId xmlns:a16="http://schemas.microsoft.com/office/drawing/2014/main" id="{8B87DFD8-2891-0DA7-CD01-685F991A3672}"/>
              </a:ext>
            </a:extLst>
          </p:cNvPr>
          <p:cNvSpPr txBox="1"/>
          <p:nvPr/>
        </p:nvSpPr>
        <p:spPr>
          <a:xfrm>
            <a:off x="120258" y="1807542"/>
            <a:ext cx="7756887" cy="461665"/>
          </a:xfrm>
          <a:prstGeom prst="rect">
            <a:avLst/>
          </a:prstGeom>
          <a:noFill/>
        </p:spPr>
        <p:txBody>
          <a:bodyPr wrap="square">
            <a:spAutoFit/>
          </a:bodyPr>
          <a:lstStyle/>
          <a:p>
            <a:pPr marR="0" lvl="0" algn="l" rtl="0">
              <a:spcBef>
                <a:spcPts val="0"/>
              </a:spcBef>
              <a:spcAft>
                <a:spcPts val="0"/>
              </a:spcAft>
            </a:pPr>
            <a:r>
              <a:rPr lang="en-US" sz="2400">
                <a:latin typeface="Calibri" panose="020F0502020204030204" pitchFamily="34" charset="0"/>
                <a:ea typeface="Montserrat"/>
                <a:cs typeface="Calibri" panose="020F0502020204030204" pitchFamily="34" charset="0"/>
                <a:sym typeface="Montserrat"/>
              </a:rPr>
              <a:t>Isolating current word meaning is a type of intervention</a:t>
            </a:r>
            <a:endParaRPr lang="en-US" sz="2400">
              <a:latin typeface="Calibri" panose="020F0502020204030204" pitchFamily="34" charset="0"/>
              <a:cs typeface="Calibri" panose="020F0502020204030204" pitchFamily="34" charset="0"/>
            </a:endParaRPr>
          </a:p>
        </p:txBody>
      </p:sp>
      <p:sp>
        <p:nvSpPr>
          <p:cNvPr id="3" name="Google Shape;401;p11">
            <a:extLst>
              <a:ext uri="{FF2B5EF4-FFF2-40B4-BE49-F238E27FC236}">
                <a16:creationId xmlns:a16="http://schemas.microsoft.com/office/drawing/2014/main" id="{FD1C8C86-4264-7403-0024-153477279ED3}"/>
              </a:ext>
            </a:extLst>
          </p:cNvPr>
          <p:cNvSpPr txBox="1"/>
          <p:nvPr/>
        </p:nvSpPr>
        <p:spPr>
          <a:xfrm>
            <a:off x="758658" y="3810257"/>
            <a:ext cx="10380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Lag-1</a:t>
            </a:r>
            <a:endParaRPr sz="2400" i="1">
              <a:solidFill>
                <a:srgbClr val="000000"/>
              </a:solidFill>
              <a:latin typeface="Calibri"/>
              <a:ea typeface="Calibri"/>
              <a:cs typeface="Calibri"/>
              <a:sym typeface="Calibri"/>
            </a:endParaRPr>
          </a:p>
        </p:txBody>
      </p:sp>
      <p:pic>
        <p:nvPicPr>
          <p:cNvPr id="4" name="Google Shape;410;p11" descr="Diagram&#10;&#10;Description automatically generated with medium confidence">
            <a:extLst>
              <a:ext uri="{FF2B5EF4-FFF2-40B4-BE49-F238E27FC236}">
                <a16:creationId xmlns:a16="http://schemas.microsoft.com/office/drawing/2014/main" id="{498A7329-2BAA-3317-960F-70F123CF326A}"/>
              </a:ext>
            </a:extLst>
          </p:cNvPr>
          <p:cNvPicPr preferRelativeResize="0"/>
          <p:nvPr/>
        </p:nvPicPr>
        <p:blipFill rotWithShape="1">
          <a:blip r:embed="rId3">
            <a:alphaModFix/>
          </a:blip>
          <a:srcRect t="14594" r="43507" b="72743"/>
          <a:stretch/>
        </p:blipFill>
        <p:spPr>
          <a:xfrm>
            <a:off x="2309364" y="3980523"/>
            <a:ext cx="4355998" cy="408567"/>
          </a:xfrm>
          <a:prstGeom prst="rect">
            <a:avLst/>
          </a:prstGeom>
          <a:noFill/>
          <a:ln>
            <a:noFill/>
          </a:ln>
        </p:spPr>
      </p:pic>
      <p:sp>
        <p:nvSpPr>
          <p:cNvPr id="6" name="Google Shape;411;p11">
            <a:extLst>
              <a:ext uri="{FF2B5EF4-FFF2-40B4-BE49-F238E27FC236}">
                <a16:creationId xmlns:a16="http://schemas.microsoft.com/office/drawing/2014/main" id="{73F0D965-0DFE-1C4B-8CD4-611C868FA50B}"/>
              </a:ext>
            </a:extLst>
          </p:cNvPr>
          <p:cNvSpPr/>
          <p:nvPr/>
        </p:nvSpPr>
        <p:spPr>
          <a:xfrm>
            <a:off x="4870356" y="3975342"/>
            <a:ext cx="881100" cy="399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412;p11" descr="Diagram&#10;&#10;Description automatically generated with medium confidence">
            <a:extLst>
              <a:ext uri="{FF2B5EF4-FFF2-40B4-BE49-F238E27FC236}">
                <a16:creationId xmlns:a16="http://schemas.microsoft.com/office/drawing/2014/main" id="{3892161E-4604-1719-AAE0-0A9CB9FE35CA}"/>
              </a:ext>
            </a:extLst>
          </p:cNvPr>
          <p:cNvPicPr preferRelativeResize="0"/>
          <p:nvPr/>
        </p:nvPicPr>
        <p:blipFill rotWithShape="1">
          <a:blip r:embed="rId3">
            <a:alphaModFix/>
          </a:blip>
          <a:srcRect l="44975" t="15474" b="74769"/>
          <a:stretch/>
        </p:blipFill>
        <p:spPr>
          <a:xfrm>
            <a:off x="6996045" y="3981190"/>
            <a:ext cx="4613786" cy="314799"/>
          </a:xfrm>
          <a:prstGeom prst="rect">
            <a:avLst/>
          </a:prstGeom>
          <a:noFill/>
          <a:ln>
            <a:noFill/>
          </a:ln>
        </p:spPr>
      </p:pic>
      <p:sp>
        <p:nvSpPr>
          <p:cNvPr id="9" name="Google Shape;413;p11">
            <a:extLst>
              <a:ext uri="{FF2B5EF4-FFF2-40B4-BE49-F238E27FC236}">
                <a16:creationId xmlns:a16="http://schemas.microsoft.com/office/drawing/2014/main" id="{745F40E2-9810-CF83-834B-78B8B06C1DB5}"/>
              </a:ext>
            </a:extLst>
          </p:cNvPr>
          <p:cNvSpPr/>
          <p:nvPr/>
        </p:nvSpPr>
        <p:spPr>
          <a:xfrm>
            <a:off x="7946934" y="3962700"/>
            <a:ext cx="881100" cy="412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439;p12">
            <a:extLst>
              <a:ext uri="{FF2B5EF4-FFF2-40B4-BE49-F238E27FC236}">
                <a16:creationId xmlns:a16="http://schemas.microsoft.com/office/drawing/2014/main" id="{AC4840FE-328F-2EB8-FF4E-E95E1775BD7D}"/>
              </a:ext>
            </a:extLst>
          </p:cNvPr>
          <p:cNvSpPr txBox="1"/>
          <p:nvPr/>
        </p:nvSpPr>
        <p:spPr>
          <a:xfrm>
            <a:off x="758658" y="4595356"/>
            <a:ext cx="10380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Res-1</a:t>
            </a:r>
            <a:endParaRPr sz="2400" i="1">
              <a:solidFill>
                <a:srgbClr val="000000"/>
              </a:solidFill>
              <a:latin typeface="Calibri"/>
              <a:ea typeface="Calibri"/>
              <a:cs typeface="Calibri"/>
              <a:sym typeface="Calibri"/>
            </a:endParaRPr>
          </a:p>
        </p:txBody>
      </p:sp>
      <p:pic>
        <p:nvPicPr>
          <p:cNvPr id="11" name="Google Shape;448;p12" descr="Diagram&#10;&#10;Description automatically generated with medium confidence">
            <a:extLst>
              <a:ext uri="{FF2B5EF4-FFF2-40B4-BE49-F238E27FC236}">
                <a16:creationId xmlns:a16="http://schemas.microsoft.com/office/drawing/2014/main" id="{107CDB3E-A7F6-7C2A-4B83-D22A511258B3}"/>
              </a:ext>
            </a:extLst>
          </p:cNvPr>
          <p:cNvPicPr preferRelativeResize="0"/>
          <p:nvPr/>
        </p:nvPicPr>
        <p:blipFill rotWithShape="1">
          <a:blip r:embed="rId3">
            <a:alphaModFix/>
          </a:blip>
          <a:srcRect t="14594" r="43507" b="72743"/>
          <a:stretch/>
        </p:blipFill>
        <p:spPr>
          <a:xfrm>
            <a:off x="2309364" y="4765622"/>
            <a:ext cx="4355998" cy="408567"/>
          </a:xfrm>
          <a:prstGeom prst="rect">
            <a:avLst/>
          </a:prstGeom>
          <a:noFill/>
          <a:ln>
            <a:noFill/>
          </a:ln>
        </p:spPr>
      </p:pic>
      <p:sp>
        <p:nvSpPr>
          <p:cNvPr id="12" name="Google Shape;449;p12">
            <a:extLst>
              <a:ext uri="{FF2B5EF4-FFF2-40B4-BE49-F238E27FC236}">
                <a16:creationId xmlns:a16="http://schemas.microsoft.com/office/drawing/2014/main" id="{277B99C6-EA15-4DCD-1E28-7D6A4A6C0D15}"/>
              </a:ext>
            </a:extLst>
          </p:cNvPr>
          <p:cNvSpPr/>
          <p:nvPr/>
        </p:nvSpPr>
        <p:spPr>
          <a:xfrm>
            <a:off x="5735064" y="4770002"/>
            <a:ext cx="881100" cy="3999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 name="Google Shape;450;p12" descr="Diagram&#10;&#10;Description automatically generated with medium confidence">
            <a:extLst>
              <a:ext uri="{FF2B5EF4-FFF2-40B4-BE49-F238E27FC236}">
                <a16:creationId xmlns:a16="http://schemas.microsoft.com/office/drawing/2014/main" id="{999B232B-1F09-DC07-7753-79AF62327C8B}"/>
              </a:ext>
            </a:extLst>
          </p:cNvPr>
          <p:cNvPicPr preferRelativeResize="0"/>
          <p:nvPr/>
        </p:nvPicPr>
        <p:blipFill rotWithShape="1">
          <a:blip r:embed="rId3">
            <a:alphaModFix/>
          </a:blip>
          <a:srcRect l="44975" t="15474" b="74769"/>
          <a:stretch/>
        </p:blipFill>
        <p:spPr>
          <a:xfrm>
            <a:off x="6996045" y="4766289"/>
            <a:ext cx="4613786" cy="314799"/>
          </a:xfrm>
          <a:prstGeom prst="rect">
            <a:avLst/>
          </a:prstGeom>
          <a:noFill/>
          <a:ln>
            <a:noFill/>
          </a:ln>
        </p:spPr>
      </p:pic>
      <p:sp>
        <p:nvSpPr>
          <p:cNvPr id="14" name="Google Shape;451;p12">
            <a:extLst>
              <a:ext uri="{FF2B5EF4-FFF2-40B4-BE49-F238E27FC236}">
                <a16:creationId xmlns:a16="http://schemas.microsoft.com/office/drawing/2014/main" id="{3114DA41-DE68-AEDF-A841-9879F7B365FA}"/>
              </a:ext>
            </a:extLst>
          </p:cNvPr>
          <p:cNvSpPr/>
          <p:nvPr/>
        </p:nvSpPr>
        <p:spPr>
          <a:xfrm>
            <a:off x="6996045" y="4756706"/>
            <a:ext cx="881100" cy="4125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Google Shape;462;p12">
            <a:extLst>
              <a:ext uri="{FF2B5EF4-FFF2-40B4-BE49-F238E27FC236}">
                <a16:creationId xmlns:a16="http://schemas.microsoft.com/office/drawing/2014/main" id="{5878962B-742D-4C1A-00AE-8C8D271579D2}"/>
              </a:ext>
            </a:extLst>
          </p:cNvPr>
          <p:cNvCxnSpPr>
            <a:endCxn id="12" idx="3"/>
          </p:cNvCxnSpPr>
          <p:nvPr/>
        </p:nvCxnSpPr>
        <p:spPr>
          <a:xfrm rot="10800000" flipH="1">
            <a:off x="5748564" y="4969952"/>
            <a:ext cx="867600" cy="30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463;p12">
            <a:extLst>
              <a:ext uri="{FF2B5EF4-FFF2-40B4-BE49-F238E27FC236}">
                <a16:creationId xmlns:a16="http://schemas.microsoft.com/office/drawing/2014/main" id="{71E652F6-EF99-A212-5E16-3D0BF66DCBDC}"/>
              </a:ext>
            </a:extLst>
          </p:cNvPr>
          <p:cNvCxnSpPr/>
          <p:nvPr/>
        </p:nvCxnSpPr>
        <p:spPr>
          <a:xfrm rot="10800000" flipH="1">
            <a:off x="7002789" y="4969952"/>
            <a:ext cx="867600" cy="3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71441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5" grpId="0"/>
      <p:bldP spid="7" grpId="0"/>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Outline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latin typeface="Calibri" panose="020F0502020204030204" pitchFamily="34" charset="0"/>
                <a:cs typeface="Calibri" panose="020F0502020204030204" pitchFamily="34" charset="0"/>
              </a:rPr>
              <a:t>Introduction to neural basis of language comprehesion</a:t>
            </a:r>
          </a:p>
          <a:p>
            <a:pPr marL="8467" indent="0">
              <a:spcBef>
                <a:spcPts val="0"/>
              </a:spcBef>
              <a:buSzPts val="2100"/>
              <a:buNone/>
            </a:pPr>
            <a:endParaRPr lang="en">
              <a:latin typeface="Calibri" panose="020F0502020204030204" pitchFamily="34" charset="0"/>
              <a:cs typeface="Calibri" panose="020F0502020204030204" pitchFamily="34" charset="0"/>
            </a:endParaRPr>
          </a:p>
          <a:p>
            <a:pPr marL="237061" indent="-228594">
              <a:spcBef>
                <a:spcPts val="0"/>
              </a:spcBef>
              <a:buSzPts val="2100"/>
            </a:pPr>
            <a:r>
              <a:rPr lang="en">
                <a:latin typeface="Calibri" panose="020F0502020204030204" pitchFamily="34" charset="0"/>
                <a:cs typeface="Calibri" panose="020F0502020204030204" pitchFamily="34" charset="0"/>
              </a:rPr>
              <a:t>Deep neural networks and brain alignment: brain encoding and decoding</a:t>
            </a:r>
          </a:p>
          <a:p>
            <a:pPr marL="8467" indent="0">
              <a:spcBef>
                <a:spcPts val="0"/>
              </a:spcBef>
              <a:buSzPts val="2100"/>
              <a:buNone/>
            </a:pPr>
            <a:endParaRPr lang="en">
              <a:latin typeface="Calibri" panose="020F0502020204030204" pitchFamily="34" charset="0"/>
              <a:cs typeface="Calibri" panose="020F0502020204030204" pitchFamily="34" charset="0"/>
            </a:endParaRPr>
          </a:p>
          <a:p>
            <a:pPr marL="237061" indent="-228594">
              <a:spcBef>
                <a:spcPts val="0"/>
              </a:spcBef>
              <a:buSzPts val="2100"/>
            </a:pPr>
            <a:r>
              <a:rPr lang="en">
                <a:latin typeface="Calibri" panose="020F0502020204030204" pitchFamily="34" charset="0"/>
                <a:cs typeface="Calibri" panose="020F0502020204030204" pitchFamily="34" charset="0"/>
              </a:rPr>
              <a:t>Research questions</a:t>
            </a:r>
          </a:p>
          <a:p>
            <a:pPr marL="8467" indent="0">
              <a:spcBef>
                <a:spcPts val="0"/>
              </a:spcBef>
              <a:buSzPts val="2100"/>
              <a:buNone/>
            </a:pPr>
            <a:r>
              <a:rPr lang="en">
                <a:latin typeface="Calibri" panose="020F0502020204030204" pitchFamily="34" charset="0"/>
                <a:cs typeface="Calibri" panose="020F0502020204030204" pitchFamily="34" charset="0"/>
              </a:rPr>
              <a:t>	</a:t>
            </a:r>
          </a:p>
          <a:p>
            <a:pPr marL="237061" indent="-228594">
              <a:spcBef>
                <a:spcPts val="0"/>
              </a:spcBef>
              <a:buSzPts val="2100"/>
            </a:pPr>
            <a:r>
              <a:rPr lang="en">
                <a:latin typeface="Calibri" panose="020F0502020204030204" pitchFamily="34" charset="0"/>
                <a:cs typeface="Calibri" panose="020F0502020204030204" pitchFamily="34" charset="0"/>
              </a:rPr>
              <a:t>Implications to Neuro-AI</a:t>
            </a: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32740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6"/>
          <p:cNvSpPr txBox="1">
            <a:spLocks noGrp="1"/>
          </p:cNvSpPr>
          <p:nvPr>
            <p:ph type="title"/>
          </p:nvPr>
        </p:nvSpPr>
        <p:spPr>
          <a:xfrm>
            <a:off x="241750" y="76200"/>
            <a:ext cx="10515600" cy="686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solidFill>
                  <a:schemeClr val="dk1"/>
                </a:solidFill>
                <a:latin typeface="Helvetica Neue" panose="020B0604020202020204"/>
                <a:ea typeface="Calibri"/>
                <a:cs typeface="Calibri"/>
                <a:sym typeface="Calibri"/>
              </a:rPr>
              <a:t>Listening data target: human brain MEG recordings</a:t>
            </a:r>
            <a:endParaRPr sz="2800" b="1">
              <a:latin typeface="Helvetica Neue" panose="020B0604020202020204"/>
            </a:endParaRPr>
          </a:p>
        </p:txBody>
      </p:sp>
      <p:sp>
        <p:nvSpPr>
          <p:cNvPr id="503" name="Google Shape;503;p16"/>
          <p:cNvSpPr txBox="1"/>
          <p:nvPr/>
        </p:nvSpPr>
        <p:spPr>
          <a:xfrm>
            <a:off x="249660" y="1340906"/>
            <a:ext cx="5263800" cy="4155900"/>
          </a:xfrm>
          <a:prstGeom prst="rect">
            <a:avLst/>
          </a:prstGeom>
          <a:noFill/>
          <a:ln>
            <a:noFill/>
          </a:ln>
        </p:spPr>
        <p:txBody>
          <a:bodyPr spcFirstLastPara="1" wrap="square" lIns="91425" tIns="45700" rIns="91425" bIns="45700" anchor="t" anchorCtr="0">
            <a:spAutoFit/>
          </a:bodyPr>
          <a:lstStyle/>
          <a:p>
            <a:pPr marL="285750" marR="0" lvl="0" indent="-3238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use MEG-MASC story listening dataset: </a:t>
            </a:r>
            <a:endParaRPr sz="2400"/>
          </a:p>
          <a:p>
            <a:pPr marL="742950" marR="0" lvl="1" indent="-3238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27 subjects (8-subjects used),</a:t>
            </a:r>
            <a:endParaRPr sz="2400"/>
          </a:p>
          <a:p>
            <a:pPr marL="742950" marR="0" lvl="1" indent="-3238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4-stories (11,002 words)</a:t>
            </a:r>
            <a:endParaRPr sz="240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b="1">
                <a:solidFill>
                  <a:schemeClr val="dk1"/>
                </a:solidFill>
                <a:latin typeface="Calibri"/>
                <a:ea typeface="Calibri"/>
                <a:cs typeface="Calibri"/>
                <a:sym typeface="Calibri"/>
              </a:rPr>
              <a:t>Alignment performed between MEG signal and word representations around every word onset</a:t>
            </a:r>
            <a:endParaRPr sz="2400" b="1">
              <a:solidFill>
                <a:schemeClr val="dk1"/>
              </a:solidFill>
              <a:latin typeface="Calibri"/>
              <a:ea typeface="Calibri"/>
              <a:cs typeface="Calibri"/>
              <a:sym typeface="Calibri"/>
            </a:endParaRPr>
          </a:p>
          <a:p>
            <a:pPr marL="914400" marR="0" lvl="1" indent="-3810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800ms signal window around word onset: 200ms before (baseline correction), 600ms after</a:t>
            </a:r>
            <a:endParaRPr sz="2400">
              <a:solidFill>
                <a:schemeClr val="dk1"/>
              </a:solidFill>
              <a:latin typeface="Calibri"/>
              <a:ea typeface="Calibri"/>
              <a:cs typeface="Calibri"/>
              <a:sym typeface="Calibri"/>
            </a:endParaRPr>
          </a:p>
        </p:txBody>
      </p:sp>
      <p:sp>
        <p:nvSpPr>
          <p:cNvPr id="504" name="Google Shape;504;p16"/>
          <p:cNvSpPr txBox="1"/>
          <p:nvPr/>
        </p:nvSpPr>
        <p:spPr>
          <a:xfrm>
            <a:off x="127060" y="6361312"/>
            <a:ext cx="10772800" cy="1776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90000"/>
              </a:lnSpc>
              <a:spcBef>
                <a:spcPts val="0"/>
              </a:spcBef>
              <a:spcAft>
                <a:spcPts val="0"/>
              </a:spcAft>
              <a:buClr>
                <a:srgbClr val="222222"/>
              </a:buClr>
              <a:buSzPct val="100000"/>
              <a:buFont typeface="Arial"/>
              <a:buNone/>
            </a:pPr>
            <a:r>
              <a:rPr lang="en-US" sz="2800" u="sng">
                <a:solidFill>
                  <a:schemeClr val="hlink"/>
                </a:solidFill>
                <a:latin typeface="Calibri"/>
                <a:ea typeface="Calibri"/>
                <a:cs typeface="Calibri"/>
                <a:sym typeface="Calibri"/>
                <a:hlinkClick r:id="rId3"/>
              </a:rPr>
              <a:t>Laura Gwilliams, Graham Flick, Alec Marantz, Liina Pylkkanen, David Poeppel, Jean-Remi King. "MEG-MASC: a high-quality magneto-encephalography dataset for evaluating natural speech processing" Arxiv (2022).</a:t>
            </a:r>
            <a:endParaRPr sz="2800">
              <a:solidFill>
                <a:schemeClr val="dk1"/>
              </a:solidFill>
              <a:latin typeface="Calibri"/>
              <a:ea typeface="Calibri"/>
              <a:cs typeface="Calibri"/>
              <a:sym typeface="Calibri"/>
            </a:endParaRPr>
          </a:p>
        </p:txBody>
      </p:sp>
      <p:pic>
        <p:nvPicPr>
          <p:cNvPr id="505" name="Google Shape;505;p16" descr="Diagram&#10;&#10;Description automatically generated"/>
          <p:cNvPicPr preferRelativeResize="0"/>
          <p:nvPr/>
        </p:nvPicPr>
        <p:blipFill rotWithShape="1">
          <a:blip r:embed="rId4">
            <a:alphaModFix/>
          </a:blip>
          <a:srcRect/>
          <a:stretch/>
        </p:blipFill>
        <p:spPr>
          <a:xfrm>
            <a:off x="5499550" y="1143000"/>
            <a:ext cx="6171057" cy="4572000"/>
          </a:xfrm>
          <a:prstGeom prst="rect">
            <a:avLst/>
          </a:prstGeom>
          <a:noFill/>
          <a:ln>
            <a:noFill/>
          </a:ln>
        </p:spPr>
      </p:pic>
      <p:sp>
        <p:nvSpPr>
          <p:cNvPr id="506" name="Google Shape;506;p16"/>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507" name="Google Shape;507;p16"/>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2" name="Slide Number Placeholder 1">
            <a:extLst>
              <a:ext uri="{FF2B5EF4-FFF2-40B4-BE49-F238E27FC236}">
                <a16:creationId xmlns:a16="http://schemas.microsoft.com/office/drawing/2014/main" id="{1F37B59D-9325-CFA1-7D0D-FB9C07AB8BC3}"/>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18446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7"/>
          <p:cNvSpPr txBox="1">
            <a:spLocks noGrp="1"/>
          </p:cNvSpPr>
          <p:nvPr>
            <p:ph type="title"/>
          </p:nvPr>
        </p:nvSpPr>
        <p:spPr>
          <a:xfrm>
            <a:off x="152400" y="39962"/>
            <a:ext cx="1188720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2800" b="1">
                <a:latin typeface="Helvetica Neue" panose="020B0604020202020204"/>
              </a:rPr>
              <a:t>Encoding Performance of Syntactic and Semantic Methods</a:t>
            </a:r>
            <a:endParaRPr sz="2800" b="1">
              <a:latin typeface="Helvetica Neue" panose="020B0604020202020204"/>
            </a:endParaRPr>
          </a:p>
        </p:txBody>
      </p:sp>
      <p:pic>
        <p:nvPicPr>
          <p:cNvPr id="631" name="Google Shape;631;p17" descr="Chart, histogram&#10;&#10;Description automatically generated"/>
          <p:cNvPicPr preferRelativeResize="0"/>
          <p:nvPr/>
        </p:nvPicPr>
        <p:blipFill rotWithShape="1">
          <a:blip r:embed="rId3">
            <a:alphaModFix/>
          </a:blip>
          <a:srcRect/>
          <a:stretch/>
        </p:blipFill>
        <p:spPr>
          <a:xfrm>
            <a:off x="236896" y="1419225"/>
            <a:ext cx="6817047" cy="4922581"/>
          </a:xfrm>
          <a:prstGeom prst="rect">
            <a:avLst/>
          </a:prstGeom>
          <a:noFill/>
          <a:ln>
            <a:noFill/>
          </a:ln>
        </p:spPr>
      </p:pic>
      <p:sp>
        <p:nvSpPr>
          <p:cNvPr id="632" name="Google Shape;632;p17"/>
          <p:cNvSpPr txBox="1"/>
          <p:nvPr/>
        </p:nvSpPr>
        <p:spPr>
          <a:xfrm>
            <a:off x="7776426" y="4467445"/>
            <a:ext cx="4086300" cy="1939500"/>
          </a:xfrm>
          <a:prstGeom prst="rect">
            <a:avLst/>
          </a:prstGeom>
          <a:solidFill>
            <a:srgbClr val="FFF2CC"/>
          </a:solid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Due to limited context information, </a:t>
            </a:r>
            <a:r>
              <a:rPr lang="en-US" sz="1800">
                <a:solidFill>
                  <a:schemeClr val="dk1"/>
                </a:solidFill>
                <a:latin typeface="Calibri"/>
                <a:ea typeface="Calibri"/>
                <a:cs typeface="Calibri"/>
                <a:sym typeface="Calibri"/>
              </a:rPr>
              <a:t>basic syntactic (CM, POS and DEP), and non-contextual</a:t>
            </a:r>
            <a:br>
              <a:rPr lang="en-US" sz="20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semantic features (GloVe) are, on average, not correlated with</a:t>
            </a:r>
            <a:br>
              <a:rPr lang="en-US" sz="20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considered window of MEG activity</a:t>
            </a:r>
            <a:endParaRPr sz="2000">
              <a:solidFill>
                <a:schemeClr val="dk1"/>
              </a:solidFill>
              <a:latin typeface="Calibri"/>
              <a:ea typeface="Calibri"/>
              <a:cs typeface="Calibri"/>
              <a:sym typeface="Calibri"/>
            </a:endParaRPr>
          </a:p>
        </p:txBody>
      </p:sp>
      <p:sp>
        <p:nvSpPr>
          <p:cNvPr id="633" name="Google Shape;633;p17"/>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634" name="Google Shape;634;p17"/>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639" name="Google Shape;639;p17"/>
          <p:cNvSpPr txBox="1"/>
          <p:nvPr/>
        </p:nvSpPr>
        <p:spPr>
          <a:xfrm>
            <a:off x="7282544" y="1251150"/>
            <a:ext cx="4749832" cy="2031295"/>
          </a:xfrm>
          <a:prstGeom prst="rect">
            <a:avLst/>
          </a:prstGeom>
          <a:noFill/>
          <a:ln>
            <a:noFill/>
          </a:ln>
        </p:spPr>
        <p:txBody>
          <a:bodyPr spcFirstLastPara="1" wrap="square" lIns="91425" tIns="91425" rIns="91425" bIns="91425" anchor="t" anchorCtr="0">
            <a:spAutoFit/>
          </a:bodyPr>
          <a:lstStyle/>
          <a:p>
            <a:pPr marL="342900" lvl="1" indent="-342900">
              <a:buFont typeface="Arial" panose="020B0604020202020204" pitchFamily="34" charset="0"/>
              <a:buChar char="•"/>
            </a:pPr>
            <a:r>
              <a:rPr lang="en-US" sz="2000">
                <a:latin typeface="Calibri"/>
                <a:ea typeface="Calibri"/>
                <a:cs typeface="Calibri"/>
                <a:sym typeface="Calibri"/>
              </a:rPr>
              <a:t>Simple syntactic features (Complexity Metric, Parts of Speech,  Dependency tags)</a:t>
            </a:r>
            <a:endParaRPr sz="2000">
              <a:latin typeface="Calibri"/>
              <a:ea typeface="Calibri"/>
              <a:cs typeface="Calibri"/>
              <a:sym typeface="Calibri"/>
            </a:endParaRPr>
          </a:p>
          <a:p>
            <a:pPr marL="342900" lvl="0" indent="-342900" algn="l" rtl="0">
              <a:spcBef>
                <a:spcPts val="0"/>
              </a:spcBef>
              <a:spcAft>
                <a:spcPts val="0"/>
              </a:spcAft>
              <a:buFont typeface="Arial" panose="020B0604020202020204" pitchFamily="34" charset="0"/>
              <a:buChar char="•"/>
            </a:pPr>
            <a:r>
              <a:rPr lang="en-US" sz="2000">
                <a:latin typeface="Calibri"/>
                <a:ea typeface="Calibri"/>
                <a:cs typeface="Calibri"/>
                <a:sym typeface="Calibri"/>
              </a:rPr>
              <a:t>Non-contextual  word representations (GloVe) </a:t>
            </a:r>
            <a:endParaRPr sz="2000" b="1" i="1">
              <a:latin typeface="Calibri"/>
              <a:ea typeface="Calibri"/>
              <a:cs typeface="Calibri"/>
              <a:sym typeface="Calibri"/>
            </a:endParaRPr>
          </a:p>
          <a:p>
            <a:pPr marL="342900" lvl="0" indent="-342900" algn="l" rtl="0">
              <a:spcBef>
                <a:spcPts val="0"/>
              </a:spcBef>
              <a:spcAft>
                <a:spcPts val="0"/>
              </a:spcAft>
              <a:buFont typeface="Arial" panose="020B0604020202020204" pitchFamily="34" charset="0"/>
              <a:buChar char="•"/>
            </a:pPr>
            <a:r>
              <a:rPr lang="en-US" sz="2000">
                <a:latin typeface="Calibri"/>
                <a:ea typeface="Calibri"/>
                <a:cs typeface="Calibri"/>
                <a:sym typeface="Calibri"/>
              </a:rPr>
              <a:t>BERT contextual representations</a:t>
            </a:r>
            <a:endParaRPr sz="200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35D27C3-E560-7278-B7DC-A86422068158}"/>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16634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8"/>
          <p:cNvSpPr txBox="1">
            <a:spLocks noGrp="1"/>
          </p:cNvSpPr>
          <p:nvPr>
            <p:ph type="title"/>
          </p:nvPr>
        </p:nvSpPr>
        <p:spPr>
          <a:xfrm>
            <a:off x="381000" y="480496"/>
            <a:ext cx="10515600" cy="6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latin typeface="Helvetica Neue" panose="020B0604020202020204"/>
              </a:rPr>
              <a:t>How is context represented in the brain</a:t>
            </a:r>
            <a:endParaRPr sz="2800" b="1">
              <a:latin typeface="Helvetica Neue" panose="020B0604020202020204"/>
            </a:endParaRPr>
          </a:p>
        </p:txBody>
      </p:sp>
      <p:pic>
        <p:nvPicPr>
          <p:cNvPr id="647" name="Google Shape;647;p18" descr="Chart, histogram&#10;&#10;Description automatically generated"/>
          <p:cNvPicPr preferRelativeResize="0"/>
          <p:nvPr/>
        </p:nvPicPr>
        <p:blipFill rotWithShape="1">
          <a:blip r:embed="rId3">
            <a:alphaModFix/>
          </a:blip>
          <a:srcRect l="54505"/>
          <a:stretch/>
        </p:blipFill>
        <p:spPr>
          <a:xfrm>
            <a:off x="2145629" y="1553198"/>
            <a:ext cx="4857135" cy="4979377"/>
          </a:xfrm>
          <a:prstGeom prst="rect">
            <a:avLst/>
          </a:prstGeom>
          <a:noFill/>
          <a:ln>
            <a:noFill/>
          </a:ln>
        </p:spPr>
      </p:pic>
      <p:sp>
        <p:nvSpPr>
          <p:cNvPr id="648" name="Google Shape;648;p18"/>
          <p:cNvSpPr txBox="1"/>
          <p:nvPr/>
        </p:nvSpPr>
        <p:spPr>
          <a:xfrm>
            <a:off x="3631681" y="1172596"/>
            <a:ext cx="18850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effect of direction</a:t>
            </a:r>
            <a:endParaRPr/>
          </a:p>
        </p:txBody>
      </p:sp>
      <p:sp>
        <p:nvSpPr>
          <p:cNvPr id="649" name="Google Shape;649;p18"/>
          <p:cNvSpPr txBox="1"/>
          <p:nvPr/>
        </p:nvSpPr>
        <p:spPr>
          <a:xfrm>
            <a:off x="7502585" y="3298608"/>
            <a:ext cx="4086300" cy="1107955"/>
          </a:xfrm>
          <a:prstGeom prst="rect">
            <a:avLst/>
          </a:prstGeom>
          <a:solidFill>
            <a:srgbClr val="FFF2CC"/>
          </a:solidFill>
          <a:ln>
            <a:noFill/>
          </a:ln>
        </p:spPr>
        <p:txBody>
          <a:bodyPr spcFirstLastPara="1" wrap="square" lIns="121900" tIns="121900" rIns="121900" bIns="121900" anchor="t" anchorCtr="0">
            <a:spAutoFit/>
          </a:bodyPr>
          <a:lstStyle/>
          <a:p>
            <a:pPr lvl="0"/>
            <a:r>
              <a:rPr lang="en-US"/>
              <a:t>Long past contexts enable better encoding than future</a:t>
            </a:r>
            <a:r>
              <a:rPr lang="en-US" sz="2000"/>
              <a:t> </a:t>
            </a:r>
            <a:r>
              <a:rPr lang="en-US"/>
              <a:t>or short-scale present contexts</a:t>
            </a:r>
            <a:endParaRPr sz="2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9A2E59C-CC39-1628-5A14-3279BA0CC4C3}"/>
              </a:ext>
            </a:extLst>
          </p:cNvPr>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32511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8"/>
          <p:cNvSpPr txBox="1">
            <a:spLocks noGrp="1"/>
          </p:cNvSpPr>
          <p:nvPr>
            <p:ph type="title"/>
          </p:nvPr>
        </p:nvSpPr>
        <p:spPr>
          <a:xfrm>
            <a:off x="381000" y="480496"/>
            <a:ext cx="10515600" cy="6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latin typeface="Helvetica Neue" panose="020B0604020202020204"/>
              </a:rPr>
              <a:t>Contextual BERT Embeddings:</a:t>
            </a:r>
            <a:endParaRPr sz="2800" b="1">
              <a:latin typeface="Helvetica Neue" panose="020B0604020202020204"/>
            </a:endParaRPr>
          </a:p>
        </p:txBody>
      </p:sp>
      <p:pic>
        <p:nvPicPr>
          <p:cNvPr id="645" name="Google Shape;645;p18" descr="Chart, histogram&#10;&#10;Description automatically generated"/>
          <p:cNvPicPr preferRelativeResize="0"/>
          <p:nvPr/>
        </p:nvPicPr>
        <p:blipFill rotWithShape="1">
          <a:blip r:embed="rId3">
            <a:alphaModFix/>
          </a:blip>
          <a:srcRect r="45637"/>
          <a:stretch/>
        </p:blipFill>
        <p:spPr>
          <a:xfrm>
            <a:off x="1644562" y="1722981"/>
            <a:ext cx="5478719" cy="4979377"/>
          </a:xfrm>
          <a:prstGeom prst="rect">
            <a:avLst/>
          </a:prstGeom>
          <a:noFill/>
          <a:ln>
            <a:noFill/>
          </a:ln>
        </p:spPr>
      </p:pic>
      <p:sp>
        <p:nvSpPr>
          <p:cNvPr id="646" name="Google Shape;646;p18"/>
          <p:cNvSpPr txBox="1"/>
          <p:nvPr/>
        </p:nvSpPr>
        <p:spPr>
          <a:xfrm>
            <a:off x="3764299" y="1298664"/>
            <a:ext cx="164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effect of length</a:t>
            </a:r>
            <a:endParaRPr/>
          </a:p>
        </p:txBody>
      </p:sp>
      <p:sp>
        <p:nvSpPr>
          <p:cNvPr id="649" name="Google Shape;649;p18"/>
          <p:cNvSpPr txBox="1"/>
          <p:nvPr/>
        </p:nvSpPr>
        <p:spPr>
          <a:xfrm>
            <a:off x="7882039" y="3536738"/>
            <a:ext cx="4086300" cy="861900"/>
          </a:xfrm>
          <a:prstGeom prst="rect">
            <a:avLst/>
          </a:prstGeom>
          <a:solidFill>
            <a:srgbClr val="FFF2CC"/>
          </a:solid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Context length plays a crucial role in predicting MEG (300 to 425 ms). </a:t>
            </a:r>
            <a:endParaRPr sz="2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9A2E59C-CC39-1628-5A14-3279BA0CC4C3}"/>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4364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9"/>
          <p:cNvSpPr txBox="1">
            <a:spLocks noGrp="1"/>
          </p:cNvSpPr>
          <p:nvPr>
            <p:ph type="title"/>
          </p:nvPr>
        </p:nvSpPr>
        <p:spPr>
          <a:xfrm>
            <a:off x="304800" y="304801"/>
            <a:ext cx="12192000"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200"/>
              <a:buFont typeface="Calibri"/>
              <a:buNone/>
            </a:pPr>
            <a:r>
              <a:rPr lang="en-US" sz="2800" b="1">
                <a:latin typeface="Helvetica Neue" panose="020B0604020202020204"/>
              </a:rPr>
              <a:t>Contextual BERT Embeddings (Residuals vs. Lag)</a:t>
            </a:r>
            <a:endParaRPr sz="2800" b="1">
              <a:latin typeface="Helvetica Neue" panose="020B0604020202020204"/>
            </a:endParaRPr>
          </a:p>
        </p:txBody>
      </p:sp>
      <p:sp>
        <p:nvSpPr>
          <p:cNvPr id="661" name="Google Shape;661;p19"/>
          <p:cNvSpPr txBox="1">
            <a:spLocks noGrp="1"/>
          </p:cNvSpPr>
          <p:nvPr>
            <p:ph type="body" idx="4294967295"/>
          </p:nvPr>
        </p:nvSpPr>
        <p:spPr>
          <a:xfrm>
            <a:off x="580868" y="6165733"/>
            <a:ext cx="10772800" cy="1776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0"/>
              </a:spcBef>
              <a:spcAft>
                <a:spcPts val="0"/>
              </a:spcAft>
              <a:buClr>
                <a:srgbClr val="222222"/>
              </a:buClr>
              <a:buSzPct val="100000"/>
              <a:buNone/>
            </a:pPr>
            <a:r>
              <a:rPr lang="en-US" u="sng">
                <a:solidFill>
                  <a:schemeClr val="hlink"/>
                </a:solidFill>
                <a:latin typeface="Arial"/>
                <a:ea typeface="Arial"/>
                <a:cs typeface="Arial"/>
                <a:sym typeface="Arial"/>
                <a:hlinkClick r:id="rId3"/>
              </a:rPr>
              <a:t>Oota, Subba Reddy et al. 2023. "MEG Encoding using Word Context Semantics in Listening Stories." </a:t>
            </a:r>
            <a:endParaRPr/>
          </a:p>
        </p:txBody>
      </p:sp>
      <p:sp>
        <p:nvSpPr>
          <p:cNvPr id="662" name="Google Shape;662;p19"/>
          <p:cNvSpPr txBox="1"/>
          <p:nvPr/>
        </p:nvSpPr>
        <p:spPr>
          <a:xfrm>
            <a:off x="9844392" y="4764705"/>
            <a:ext cx="2195408" cy="1077178"/>
          </a:xfrm>
          <a:prstGeom prst="rect">
            <a:avLst/>
          </a:prstGeom>
          <a:solidFill>
            <a:srgbClr val="FFF2CC"/>
          </a:solid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Past word context is</a:t>
            </a:r>
            <a:br>
              <a:rPr lang="en-US" sz="20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crucial in obtaining significant results.</a:t>
            </a:r>
            <a:endParaRPr sz="2000">
              <a:solidFill>
                <a:schemeClr val="dk1"/>
              </a:solidFill>
              <a:latin typeface="Calibri"/>
              <a:ea typeface="Calibri"/>
              <a:cs typeface="Calibri"/>
              <a:sym typeface="Calibri"/>
            </a:endParaRPr>
          </a:p>
        </p:txBody>
      </p:sp>
      <p:pic>
        <p:nvPicPr>
          <p:cNvPr id="663" name="Google Shape;663;p19" descr="Chart, line chart&#10;&#10;Description automatically generated"/>
          <p:cNvPicPr preferRelativeResize="0"/>
          <p:nvPr/>
        </p:nvPicPr>
        <p:blipFill rotWithShape="1">
          <a:blip r:embed="rId4">
            <a:alphaModFix/>
          </a:blip>
          <a:srcRect/>
          <a:stretch/>
        </p:blipFill>
        <p:spPr>
          <a:xfrm>
            <a:off x="257175" y="1409700"/>
            <a:ext cx="11382375" cy="3013363"/>
          </a:xfrm>
          <a:prstGeom prst="rect">
            <a:avLst/>
          </a:prstGeom>
          <a:noFill/>
          <a:ln>
            <a:noFill/>
          </a:ln>
        </p:spPr>
      </p:pic>
      <p:sp>
        <p:nvSpPr>
          <p:cNvPr id="664" name="Google Shape;664;p19"/>
          <p:cNvSpPr txBox="1"/>
          <p:nvPr/>
        </p:nvSpPr>
        <p:spPr>
          <a:xfrm>
            <a:off x="5218081" y="4900593"/>
            <a:ext cx="4076899" cy="861734"/>
          </a:xfrm>
          <a:prstGeom prst="rect">
            <a:avLst/>
          </a:prstGeom>
          <a:solidFill>
            <a:srgbClr val="FFF2CC"/>
          </a:solid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MEG is sensitive to mostly the current and previous words</a:t>
            </a:r>
            <a:endParaRPr/>
          </a:p>
        </p:txBody>
      </p:sp>
      <p:sp>
        <p:nvSpPr>
          <p:cNvPr id="2" name="Slide Number Placeholder 1">
            <a:extLst>
              <a:ext uri="{FF2B5EF4-FFF2-40B4-BE49-F238E27FC236}">
                <a16:creationId xmlns:a16="http://schemas.microsoft.com/office/drawing/2014/main" id="{4352C0B9-3737-A22D-4DE9-7CDD4E340985}"/>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62691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title"/>
          </p:nvPr>
        </p:nvSpPr>
        <p:spPr>
          <a:xfrm>
            <a:off x="381000" y="514349"/>
            <a:ext cx="12192000" cy="7428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Partial Conclusions</a:t>
            </a:r>
          </a:p>
        </p:txBody>
      </p:sp>
      <p:sp>
        <p:nvSpPr>
          <p:cNvPr id="689" name="Google Shape;689;p21"/>
          <p:cNvSpPr txBox="1">
            <a:spLocks noGrp="1"/>
          </p:cNvSpPr>
          <p:nvPr>
            <p:ph type="body" idx="1"/>
          </p:nvPr>
        </p:nvSpPr>
        <p:spPr>
          <a:xfrm>
            <a:off x="147639" y="1409700"/>
            <a:ext cx="11892000" cy="5191200"/>
          </a:xfrm>
          <a:prstGeom prst="rect">
            <a:avLst/>
          </a:prstGeom>
          <a:noFill/>
          <a:ln>
            <a:noFill/>
          </a:ln>
        </p:spPr>
        <p:txBody>
          <a:bodyPr spcFirstLastPara="1" wrap="square" lIns="68575" tIns="34275" rIns="68575" bIns="34275" anchor="t" anchorCtr="0">
            <a:normAutofit/>
          </a:bodyPr>
          <a:lstStyle/>
          <a:p>
            <a:pPr marL="609585" lvl="0" indent="-423323" algn="l" rtl="0">
              <a:lnSpc>
                <a:spcPct val="90000"/>
              </a:lnSpc>
              <a:spcBef>
                <a:spcPts val="1067"/>
              </a:spcBef>
              <a:spcAft>
                <a:spcPts val="0"/>
              </a:spcAft>
              <a:buClr>
                <a:schemeClr val="dk1"/>
              </a:buClr>
              <a:buSzPts val="1400"/>
              <a:buChar char="•"/>
            </a:pPr>
            <a:endParaRPr lang="en-US" sz="2400"/>
          </a:p>
          <a:p>
            <a:pPr marL="186262" lvl="0" indent="0" algn="l" rtl="0">
              <a:lnSpc>
                <a:spcPct val="90000"/>
              </a:lnSpc>
              <a:spcBef>
                <a:spcPts val="1067"/>
              </a:spcBef>
              <a:spcAft>
                <a:spcPts val="0"/>
              </a:spcAft>
              <a:buClr>
                <a:schemeClr val="dk1"/>
              </a:buClr>
              <a:buSzPts val="1400"/>
              <a:buNone/>
            </a:pPr>
            <a:endParaRPr/>
          </a:p>
          <a:p>
            <a:pPr marL="609585" lvl="0" indent="-423323" algn="l" rtl="0">
              <a:lnSpc>
                <a:spcPct val="90000"/>
              </a:lnSpc>
              <a:spcBef>
                <a:spcPts val="1067"/>
              </a:spcBef>
              <a:spcAft>
                <a:spcPts val="0"/>
              </a:spcAft>
              <a:buClr>
                <a:schemeClr val="dk1"/>
              </a:buClr>
              <a:buSzPts val="1400"/>
              <a:buChar char="•"/>
            </a:pPr>
            <a:endParaRPr lang="en-US" sz="2400"/>
          </a:p>
          <a:p>
            <a:pPr marL="609585" lvl="0" indent="-423323" algn="l" rtl="0">
              <a:lnSpc>
                <a:spcPct val="90000"/>
              </a:lnSpc>
              <a:spcBef>
                <a:spcPts val="1067"/>
              </a:spcBef>
              <a:spcAft>
                <a:spcPts val="0"/>
              </a:spcAft>
              <a:buClr>
                <a:schemeClr val="dk1"/>
              </a:buClr>
              <a:buSzPts val="1400"/>
              <a:buChar char="•"/>
            </a:pPr>
            <a:endParaRPr lang="en-US" sz="2400"/>
          </a:p>
        </p:txBody>
      </p:sp>
      <p:sp>
        <p:nvSpPr>
          <p:cNvPr id="2" name="Slide Number Placeholder 1">
            <a:extLst>
              <a:ext uri="{FF2B5EF4-FFF2-40B4-BE49-F238E27FC236}">
                <a16:creationId xmlns:a16="http://schemas.microsoft.com/office/drawing/2014/main" id="{E0A361EC-D4B7-7845-30A1-FD695C751BD1}"/>
              </a:ext>
            </a:extLst>
          </p:cNvPr>
          <p:cNvSpPr>
            <a:spLocks noGrp="1"/>
          </p:cNvSpPr>
          <p:nvPr>
            <p:ph type="sldNum" idx="12"/>
          </p:nvPr>
        </p:nvSpPr>
        <p:spPr/>
        <p:txBody>
          <a:bodyPr/>
          <a:lstStyle/>
          <a:p>
            <a:fld id="{00000000-1234-1234-1234-123412341234}" type="slidenum">
              <a:rPr lang="en" smtClean="0"/>
              <a:pPr/>
              <a:t>25</a:t>
            </a:fld>
            <a:endParaRPr lang="en"/>
          </a:p>
        </p:txBody>
      </p:sp>
      <p:sp>
        <p:nvSpPr>
          <p:cNvPr id="3" name="Google Shape;260;g2094abaaa3f_0_131">
            <a:extLst>
              <a:ext uri="{FF2B5EF4-FFF2-40B4-BE49-F238E27FC236}">
                <a16:creationId xmlns:a16="http://schemas.microsoft.com/office/drawing/2014/main" id="{2CA76997-B9EF-D79D-DECA-B92F98C838A1}"/>
              </a:ext>
            </a:extLst>
          </p:cNvPr>
          <p:cNvSpPr/>
          <p:nvPr/>
        </p:nvSpPr>
        <p:spPr>
          <a:xfrm>
            <a:off x="412686" y="1409700"/>
            <a:ext cx="11361906" cy="538843"/>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Helvetica Neue"/>
                <a:ea typeface="Helvetica Neue"/>
                <a:cs typeface="Helvetica Neue"/>
                <a:sym typeface="Helvetica Neue"/>
              </a:rPr>
              <a:t>Similar to language models, human brain process words in time through close past words</a:t>
            </a:r>
          </a:p>
        </p:txBody>
      </p:sp>
      <p:sp>
        <p:nvSpPr>
          <p:cNvPr id="5" name="Google Shape;260;g2094abaaa3f_0_131">
            <a:extLst>
              <a:ext uri="{FF2B5EF4-FFF2-40B4-BE49-F238E27FC236}">
                <a16:creationId xmlns:a16="http://schemas.microsoft.com/office/drawing/2014/main" id="{4E3784DC-BFC7-2D9D-FAB3-D5ACED193C3B}"/>
              </a:ext>
            </a:extLst>
          </p:cNvPr>
          <p:cNvSpPr/>
          <p:nvPr/>
        </p:nvSpPr>
        <p:spPr>
          <a:xfrm>
            <a:off x="412686" y="2295766"/>
            <a:ext cx="11361906" cy="580767"/>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Helvetica Neue"/>
                <a:ea typeface="Helvetica Neue"/>
                <a:cs typeface="Helvetica Neue"/>
                <a:sym typeface="Helvetica Neue"/>
              </a:rPr>
              <a:t>By varying context lengths, we showed that semantics are crucial for brain language comprehension</a:t>
            </a:r>
          </a:p>
        </p:txBody>
      </p:sp>
      <p:sp>
        <p:nvSpPr>
          <p:cNvPr id="6" name="Google Shape;260;g2094abaaa3f_0_131">
            <a:extLst>
              <a:ext uri="{FF2B5EF4-FFF2-40B4-BE49-F238E27FC236}">
                <a16:creationId xmlns:a16="http://schemas.microsoft.com/office/drawing/2014/main" id="{D1226D02-6D5A-EEA5-DF2A-A455B7D0C924}"/>
              </a:ext>
            </a:extLst>
          </p:cNvPr>
          <p:cNvSpPr/>
          <p:nvPr/>
        </p:nvSpPr>
        <p:spPr>
          <a:xfrm>
            <a:off x="381000" y="3223756"/>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Helvetica Neue"/>
                <a:ea typeface="Helvetica Neue"/>
                <a:cs typeface="Helvetica Neue"/>
                <a:sym typeface="Helvetica Neue"/>
              </a:rPr>
              <a:t>Coherent with previous studies:</a:t>
            </a:r>
          </a:p>
          <a:p>
            <a:pPr marL="342900" lvl="0" indent="-342900">
              <a:buClr>
                <a:schemeClr val="dk1"/>
              </a:buClr>
              <a:buSzPts val="2800"/>
              <a:buFont typeface="Arial" panose="020B0604020202020204" pitchFamily="34" charset="0"/>
              <a:buChar char="•"/>
            </a:pPr>
            <a:r>
              <a:rPr lang="en-US" sz="2000">
                <a:solidFill>
                  <a:schemeClr val="dk1"/>
                </a:solidFill>
                <a:latin typeface="Helvetica Neue"/>
                <a:ea typeface="Helvetica Neue"/>
                <a:cs typeface="Helvetica Neue"/>
                <a:sym typeface="Helvetica Neue"/>
              </a:rPr>
              <a:t>Gwilliams et al. 2022 showed that the several past phonemes information (with position and order in sequence) are kept in memory</a:t>
            </a:r>
          </a:p>
        </p:txBody>
      </p:sp>
    </p:spTree>
    <p:extLst>
      <p:ext uri="{BB962C8B-B14F-4D97-AF65-F5344CB8AC3E}">
        <p14:creationId xmlns:p14="http://schemas.microsoft.com/office/powerpoint/2010/main" val="420992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26</a:t>
            </a:fld>
            <a:endParaRPr/>
          </a:p>
        </p:txBody>
      </p:sp>
      <p:grpSp>
        <p:nvGrpSpPr>
          <p:cNvPr id="16" name="Group 15">
            <a:extLst>
              <a:ext uri="{FF2B5EF4-FFF2-40B4-BE49-F238E27FC236}">
                <a16:creationId xmlns:a16="http://schemas.microsoft.com/office/drawing/2014/main" id="{DD452C99-2050-2E0D-5612-22F3C3851CB4}"/>
              </a:ext>
            </a:extLst>
          </p:cNvPr>
          <p:cNvGrpSpPr/>
          <p:nvPr/>
        </p:nvGrpSpPr>
        <p:grpSpPr>
          <a:xfrm>
            <a:off x="28012" y="837435"/>
            <a:ext cx="3381577" cy="2713431"/>
            <a:chOff x="-75197" y="837435"/>
            <a:chExt cx="3482062" cy="2928517"/>
          </a:xfrm>
        </p:grpSpPr>
        <p:pic>
          <p:nvPicPr>
            <p:cNvPr id="4" name="Google Shape;799;p40">
              <a:extLst>
                <a:ext uri="{FF2B5EF4-FFF2-40B4-BE49-F238E27FC236}">
                  <a16:creationId xmlns:a16="http://schemas.microsoft.com/office/drawing/2014/main" id="{65C1DBEB-D2D8-3372-9B69-EEC4E09B2636}"/>
                </a:ext>
              </a:extLst>
            </p:cNvPr>
            <p:cNvPicPr preferRelativeResize="0"/>
            <p:nvPr/>
          </p:nvPicPr>
          <p:blipFill rotWithShape="1">
            <a:blip r:embed="rId3">
              <a:alphaModFix/>
            </a:blip>
            <a:srcRect l="70923" t="11552" r="5204" b="61555"/>
            <a:stretch/>
          </p:blipFill>
          <p:spPr>
            <a:xfrm>
              <a:off x="637364" y="1188048"/>
              <a:ext cx="1443593" cy="1313278"/>
            </a:xfrm>
            <a:prstGeom prst="rect">
              <a:avLst/>
            </a:prstGeom>
            <a:noFill/>
            <a:ln>
              <a:noFill/>
            </a:ln>
          </p:spPr>
        </p:pic>
        <p:sp>
          <p:nvSpPr>
            <p:cNvPr id="5" name="Google Shape;804;p40">
              <a:extLst>
                <a:ext uri="{FF2B5EF4-FFF2-40B4-BE49-F238E27FC236}">
                  <a16:creationId xmlns:a16="http://schemas.microsoft.com/office/drawing/2014/main" id="{F2BBBA2E-C716-8F54-CCA9-9C202ADAE8E3}"/>
                </a:ext>
              </a:extLst>
            </p:cNvPr>
            <p:cNvSpPr/>
            <p:nvPr/>
          </p:nvSpPr>
          <p:spPr>
            <a:xfrm rot="2700000" flipH="1">
              <a:off x="1563560" y="101035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5;p40">
              <a:extLst>
                <a:ext uri="{FF2B5EF4-FFF2-40B4-BE49-F238E27FC236}">
                  <a16:creationId xmlns:a16="http://schemas.microsoft.com/office/drawing/2014/main" id="{53303C08-5F33-BF59-E442-4F5EC59D707D}"/>
                </a:ext>
              </a:extLst>
            </p:cNvPr>
            <p:cNvSpPr/>
            <p:nvPr/>
          </p:nvSpPr>
          <p:spPr>
            <a:xfrm>
              <a:off x="2270271" y="837435"/>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7" name="Google Shape;803;p40">
              <a:extLst>
                <a:ext uri="{FF2B5EF4-FFF2-40B4-BE49-F238E27FC236}">
                  <a16:creationId xmlns:a16="http://schemas.microsoft.com/office/drawing/2014/main" id="{E108DC9F-289A-3321-B54F-A2F21D2F4ECE}"/>
                </a:ext>
              </a:extLst>
            </p:cNvPr>
            <p:cNvSpPr txBox="1"/>
            <p:nvPr/>
          </p:nvSpPr>
          <p:spPr>
            <a:xfrm>
              <a:off x="-75197" y="2543034"/>
              <a:ext cx="3482062" cy="1222918"/>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Language models predict the next word from nearby words, but semantics are crucial for language comprehension.</a:t>
              </a:r>
              <a:endParaRPr sz="1400">
                <a:latin typeface="Arial" panose="020B0604020202020204" pitchFamily="34" charset="0"/>
                <a:ea typeface="Montserrat"/>
                <a:cs typeface="Arial" panose="020B0604020202020204" pitchFamily="34" charset="0"/>
                <a:sym typeface="Montserrat"/>
              </a:endParaRPr>
            </a:p>
          </p:txBody>
        </p:sp>
      </p:grpSp>
      <p:grpSp>
        <p:nvGrpSpPr>
          <p:cNvPr id="12" name="Google Shape;806;p40">
            <a:extLst>
              <a:ext uri="{FF2B5EF4-FFF2-40B4-BE49-F238E27FC236}">
                <a16:creationId xmlns:a16="http://schemas.microsoft.com/office/drawing/2014/main" id="{A622C885-186B-6624-CE09-44E0C2217DF0}"/>
              </a:ext>
            </a:extLst>
          </p:cNvPr>
          <p:cNvGrpSpPr/>
          <p:nvPr/>
        </p:nvGrpSpPr>
        <p:grpSpPr>
          <a:xfrm>
            <a:off x="2865512" y="1362253"/>
            <a:ext cx="391800" cy="688061"/>
            <a:chOff x="4482819" y="969575"/>
            <a:chExt cx="391800" cy="688061"/>
          </a:xfrm>
        </p:grpSpPr>
        <p:sp>
          <p:nvSpPr>
            <p:cNvPr id="13" name="Google Shape;807;p40">
              <a:extLst>
                <a:ext uri="{FF2B5EF4-FFF2-40B4-BE49-F238E27FC236}">
                  <a16:creationId xmlns:a16="http://schemas.microsoft.com/office/drawing/2014/main" id="{84A93F46-669F-B620-42AC-7FF5496203C3}"/>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4" name="Google Shape;808;p40">
              <a:extLst>
                <a:ext uri="{FF2B5EF4-FFF2-40B4-BE49-F238E27FC236}">
                  <a16:creationId xmlns:a16="http://schemas.microsoft.com/office/drawing/2014/main" id="{A530E286-73D5-EAD9-2AD9-35BF7EAF6EE1}"/>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grpSp>
        <p:nvGrpSpPr>
          <p:cNvPr id="17" name="Group 16">
            <a:extLst>
              <a:ext uri="{FF2B5EF4-FFF2-40B4-BE49-F238E27FC236}">
                <a16:creationId xmlns:a16="http://schemas.microsoft.com/office/drawing/2014/main" id="{A679197D-F9EA-29D3-AC4B-3EB6BC2C8136}"/>
              </a:ext>
            </a:extLst>
          </p:cNvPr>
          <p:cNvGrpSpPr/>
          <p:nvPr/>
        </p:nvGrpSpPr>
        <p:grpSpPr>
          <a:xfrm>
            <a:off x="3345006" y="877740"/>
            <a:ext cx="3098716" cy="2719620"/>
            <a:chOff x="3343582" y="878542"/>
            <a:chExt cx="3482062" cy="2995329"/>
          </a:xfrm>
        </p:grpSpPr>
        <p:pic>
          <p:nvPicPr>
            <p:cNvPr id="8" name="Google Shape;798;p40">
              <a:extLst>
                <a:ext uri="{FF2B5EF4-FFF2-40B4-BE49-F238E27FC236}">
                  <a16:creationId xmlns:a16="http://schemas.microsoft.com/office/drawing/2014/main" id="{C68B931A-A6AD-A25F-8D21-D2D2EE734909}"/>
                </a:ext>
              </a:extLst>
            </p:cNvPr>
            <p:cNvPicPr preferRelativeResize="0"/>
            <p:nvPr/>
          </p:nvPicPr>
          <p:blipFill>
            <a:blip r:embed="rId5">
              <a:alphaModFix/>
            </a:blip>
            <a:stretch>
              <a:fillRect/>
            </a:stretch>
          </p:blipFill>
          <p:spPr>
            <a:xfrm>
              <a:off x="3716156" y="1213073"/>
              <a:ext cx="1319032" cy="1294789"/>
            </a:xfrm>
            <a:prstGeom prst="rect">
              <a:avLst/>
            </a:prstGeom>
            <a:noFill/>
            <a:ln>
              <a:noFill/>
            </a:ln>
          </p:spPr>
        </p:pic>
        <p:grpSp>
          <p:nvGrpSpPr>
            <p:cNvPr id="9" name="Google Shape;800;p40">
              <a:extLst>
                <a:ext uri="{FF2B5EF4-FFF2-40B4-BE49-F238E27FC236}">
                  <a16:creationId xmlns:a16="http://schemas.microsoft.com/office/drawing/2014/main" id="{C679FF79-4685-0C74-7EF7-F73E78BEAB00}"/>
                </a:ext>
              </a:extLst>
            </p:cNvPr>
            <p:cNvGrpSpPr/>
            <p:nvPr/>
          </p:nvGrpSpPr>
          <p:grpSpPr>
            <a:xfrm>
              <a:off x="4706839" y="878542"/>
              <a:ext cx="928875" cy="842595"/>
              <a:chOff x="6583964" y="1168337"/>
              <a:chExt cx="928875" cy="842595"/>
            </a:xfrm>
          </p:grpSpPr>
          <p:sp>
            <p:nvSpPr>
              <p:cNvPr id="10" name="Google Shape;801;p40">
                <a:extLst>
                  <a:ext uri="{FF2B5EF4-FFF2-40B4-BE49-F238E27FC236}">
                    <a16:creationId xmlns:a16="http://schemas.microsoft.com/office/drawing/2014/main" id="{761AA85E-EE52-AA39-966A-F435B2AEC35F}"/>
                  </a:ext>
                </a:extLst>
              </p:cNvPr>
              <p:cNvSpPr/>
              <p:nvPr/>
            </p:nvSpPr>
            <p:spPr>
              <a:xfrm rot="2700000" flipH="1">
                <a:off x="6464109" y="1360748"/>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2;p40">
                <a:extLst>
                  <a:ext uri="{FF2B5EF4-FFF2-40B4-BE49-F238E27FC236}">
                    <a16:creationId xmlns:a16="http://schemas.microsoft.com/office/drawing/2014/main" id="{05E6AF1C-3FC8-B5BF-BDE8-871FE051A06B}"/>
                  </a:ext>
                </a:extLst>
              </p:cNvPr>
              <p:cNvSpPr txBox="1"/>
              <p:nvPr/>
            </p:nvSpPr>
            <p:spPr>
              <a:xfrm>
                <a:off x="7121039" y="1168337"/>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sp>
          <p:nvSpPr>
            <p:cNvPr id="15" name="Google Shape;803;p40">
              <a:extLst>
                <a:ext uri="{FF2B5EF4-FFF2-40B4-BE49-F238E27FC236}">
                  <a16:creationId xmlns:a16="http://schemas.microsoft.com/office/drawing/2014/main" id="{417473F2-CEC8-7075-A362-F6F356DD1B25}"/>
                </a:ext>
              </a:extLst>
            </p:cNvPr>
            <p:cNvSpPr txBox="1"/>
            <p:nvPr/>
          </p:nvSpPr>
          <p:spPr>
            <a:xfrm>
              <a:off x="3343582" y="2625900"/>
              <a:ext cx="3482062" cy="12479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a:latin typeface="Arial" panose="020B0604020202020204" pitchFamily="34" charset="0"/>
                  <a:ea typeface="Montserrat"/>
                  <a:cs typeface="Arial" panose="020B0604020202020204" pitchFamily="34" charset="0"/>
                  <a:sym typeface="Montserrat"/>
                </a:rPr>
                <a:t>Is the </a:t>
              </a:r>
              <a:r>
                <a:rPr lang="en-US" sz="1400" b="1">
                  <a:latin typeface="Arial" panose="020B0604020202020204" pitchFamily="34" charset="0"/>
                  <a:ea typeface="Montserrat"/>
                  <a:cs typeface="Arial" panose="020B0604020202020204" pitchFamily="34" charset="0"/>
                  <a:sym typeface="Montserrat"/>
                </a:rPr>
                <a:t>how brain utilizes context </a:t>
              </a:r>
              <a:r>
                <a:rPr lang="en-US" sz="1400">
                  <a:latin typeface="Arial" panose="020B0604020202020204" pitchFamily="34" charset="0"/>
                  <a:ea typeface="Montserrat"/>
                  <a:cs typeface="Arial" panose="020B0604020202020204" pitchFamily="34" charset="0"/>
                  <a:sym typeface="Montserrat"/>
                </a:rPr>
                <a:t>through time to process words </a:t>
              </a:r>
              <a:r>
                <a:rPr lang="en-US" sz="1400" b="1">
                  <a:latin typeface="Arial" panose="020B0604020202020204" pitchFamily="34" charset="0"/>
                  <a:ea typeface="Montserrat"/>
                  <a:cs typeface="Arial" panose="020B0604020202020204" pitchFamily="34" charset="0"/>
                  <a:sym typeface="Montserrat"/>
                </a:rPr>
                <a:t>during narrative story listening</a:t>
              </a:r>
              <a:r>
                <a:rPr lang="en-US" sz="1400">
                  <a:latin typeface="Arial" panose="020B0604020202020204" pitchFamily="34" charset="0"/>
                  <a:ea typeface="Montserrat"/>
                  <a:cs typeface="Arial" panose="020B0604020202020204" pitchFamily="34" charset="0"/>
                  <a:sym typeface="Montserrat"/>
                </a:rPr>
                <a:t>?</a:t>
              </a:r>
              <a:endParaRPr sz="1400">
                <a:latin typeface="Arial" panose="020B0604020202020204" pitchFamily="34" charset="0"/>
                <a:ea typeface="Montserrat"/>
                <a:cs typeface="Arial" panose="020B0604020202020204" pitchFamily="34" charset="0"/>
                <a:sym typeface="Montserrat"/>
              </a:endParaRPr>
            </a:p>
          </p:txBody>
        </p:sp>
      </p:grpSp>
      <p:sp>
        <p:nvSpPr>
          <p:cNvPr id="18" name="Rectangle 17">
            <a:extLst>
              <a:ext uri="{FF2B5EF4-FFF2-40B4-BE49-F238E27FC236}">
                <a16:creationId xmlns:a16="http://schemas.microsoft.com/office/drawing/2014/main" id="{B1F81A99-C31D-3ABD-600D-764E4F9B81EC}"/>
              </a:ext>
            </a:extLst>
          </p:cNvPr>
          <p:cNvSpPr/>
          <p:nvPr/>
        </p:nvSpPr>
        <p:spPr>
          <a:xfrm>
            <a:off x="81088" y="742089"/>
            <a:ext cx="6205807" cy="26261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F77D31-7420-118E-B205-942185DD9EEC}"/>
              </a:ext>
            </a:extLst>
          </p:cNvPr>
          <p:cNvSpPr/>
          <p:nvPr/>
        </p:nvSpPr>
        <p:spPr>
          <a:xfrm>
            <a:off x="6443722" y="746038"/>
            <a:ext cx="5675133" cy="26222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799;p40">
            <a:extLst>
              <a:ext uri="{FF2B5EF4-FFF2-40B4-BE49-F238E27FC236}">
                <a16:creationId xmlns:a16="http://schemas.microsoft.com/office/drawing/2014/main" id="{F2975182-A1A8-2677-1147-83A4786DE5DE}"/>
              </a:ext>
            </a:extLst>
          </p:cNvPr>
          <p:cNvPicPr preferRelativeResize="0"/>
          <p:nvPr/>
        </p:nvPicPr>
        <p:blipFill rotWithShape="1">
          <a:blip r:embed="rId3">
            <a:alphaModFix/>
          </a:blip>
          <a:srcRect l="70923" t="11552" r="5204" b="61555"/>
          <a:stretch/>
        </p:blipFill>
        <p:spPr>
          <a:xfrm>
            <a:off x="6745741" y="1073053"/>
            <a:ext cx="1401934" cy="1216824"/>
          </a:xfrm>
          <a:prstGeom prst="rect">
            <a:avLst/>
          </a:prstGeom>
          <a:noFill/>
          <a:ln>
            <a:noFill/>
          </a:ln>
        </p:spPr>
      </p:pic>
      <p:sp>
        <p:nvSpPr>
          <p:cNvPr id="21" name="Google Shape;804;p40">
            <a:extLst>
              <a:ext uri="{FF2B5EF4-FFF2-40B4-BE49-F238E27FC236}">
                <a16:creationId xmlns:a16="http://schemas.microsoft.com/office/drawing/2014/main" id="{7E4FA898-4AAB-D220-90FB-6A46BF247FFB}"/>
              </a:ext>
            </a:extLst>
          </p:cNvPr>
          <p:cNvSpPr/>
          <p:nvPr/>
        </p:nvSpPr>
        <p:spPr>
          <a:xfrm rot="2700000" flipH="1">
            <a:off x="7645209" y="908408"/>
            <a:ext cx="747817" cy="49138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5;p40">
            <a:extLst>
              <a:ext uri="{FF2B5EF4-FFF2-40B4-BE49-F238E27FC236}">
                <a16:creationId xmlns:a16="http://schemas.microsoft.com/office/drawing/2014/main" id="{6CAE4871-C042-1A20-F7AC-2A51BE7690F4}"/>
              </a:ext>
            </a:extLst>
          </p:cNvPr>
          <p:cNvSpPr/>
          <p:nvPr/>
        </p:nvSpPr>
        <p:spPr>
          <a:xfrm>
            <a:off x="8331526" y="748191"/>
            <a:ext cx="361532" cy="408286"/>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23" name="Google Shape;803;p40">
            <a:extLst>
              <a:ext uri="{FF2B5EF4-FFF2-40B4-BE49-F238E27FC236}">
                <a16:creationId xmlns:a16="http://schemas.microsoft.com/office/drawing/2014/main" id="{84395363-B364-FEFE-211B-B236F1E0B732}"/>
              </a:ext>
            </a:extLst>
          </p:cNvPr>
          <p:cNvSpPr txBox="1"/>
          <p:nvPr/>
        </p:nvSpPr>
        <p:spPr>
          <a:xfrm>
            <a:off x="6600549" y="2603350"/>
            <a:ext cx="5487762" cy="88534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Do </a:t>
            </a:r>
            <a:r>
              <a:rPr lang="en-US" sz="1400" b="1">
                <a:latin typeface="Arial" panose="020B0604020202020204" pitchFamily="34" charset="0"/>
                <a:cs typeface="Arial" panose="020B0604020202020204" pitchFamily="34" charset="0"/>
              </a:rPr>
              <a:t>language models </a:t>
            </a:r>
            <a:r>
              <a:rPr lang="en-US" sz="1400">
                <a:latin typeface="Arial" panose="020B0604020202020204" pitchFamily="34" charset="0"/>
                <a:cs typeface="Arial" panose="020B0604020202020204" pitchFamily="34" charset="0"/>
              </a:rPr>
              <a:t>that process </a:t>
            </a:r>
            <a:r>
              <a:rPr lang="en-US" sz="1400" b="1">
                <a:latin typeface="Arial" panose="020B0604020202020204" pitchFamily="34" charset="0"/>
                <a:cs typeface="Arial" panose="020B0604020202020204" pitchFamily="34" charset="0"/>
              </a:rPr>
              <a:t>longer sequences</a:t>
            </a:r>
            <a:r>
              <a:rPr lang="en-US" sz="1400">
                <a:latin typeface="Arial" panose="020B0604020202020204" pitchFamily="34" charset="0"/>
                <a:cs typeface="Arial" panose="020B0604020202020204" pitchFamily="34" charset="0"/>
              </a:rPr>
              <a:t> align better with human participants during </a:t>
            </a:r>
            <a:r>
              <a:rPr lang="en-US" sz="1400" b="1">
                <a:latin typeface="Arial" panose="020B0604020202020204" pitchFamily="34" charset="0"/>
                <a:cs typeface="Arial" panose="020B0604020202020204" pitchFamily="34" charset="0"/>
              </a:rPr>
              <a:t>long narratives story listening</a:t>
            </a:r>
            <a:r>
              <a:rPr lang="en-US" sz="1400">
                <a:latin typeface="Arial" panose="020B0604020202020204" pitchFamily="34" charset="0"/>
                <a:cs typeface="Arial" panose="020B0604020202020204" pitchFamily="34" charset="0"/>
              </a:rPr>
              <a:t>?</a:t>
            </a:r>
            <a:endParaRPr sz="1400">
              <a:latin typeface="Arial" panose="020B0604020202020204" pitchFamily="34" charset="0"/>
              <a:ea typeface="Montserrat"/>
              <a:cs typeface="Arial" panose="020B0604020202020204" pitchFamily="34" charset="0"/>
              <a:sym typeface="Montserrat"/>
            </a:endParaRPr>
          </a:p>
        </p:txBody>
      </p:sp>
      <p:grpSp>
        <p:nvGrpSpPr>
          <p:cNvPr id="24" name="Group 23">
            <a:extLst>
              <a:ext uri="{FF2B5EF4-FFF2-40B4-BE49-F238E27FC236}">
                <a16:creationId xmlns:a16="http://schemas.microsoft.com/office/drawing/2014/main" id="{5D5D6987-79F0-F21B-5252-999544EDDA42}"/>
              </a:ext>
            </a:extLst>
          </p:cNvPr>
          <p:cNvGrpSpPr/>
          <p:nvPr/>
        </p:nvGrpSpPr>
        <p:grpSpPr>
          <a:xfrm>
            <a:off x="9664251" y="876408"/>
            <a:ext cx="1267479" cy="1413469"/>
            <a:chOff x="3747119" y="948237"/>
            <a:chExt cx="1521011" cy="1556764"/>
          </a:xfrm>
        </p:grpSpPr>
        <p:pic>
          <p:nvPicPr>
            <p:cNvPr id="25" name="Google Shape;798;p40">
              <a:extLst>
                <a:ext uri="{FF2B5EF4-FFF2-40B4-BE49-F238E27FC236}">
                  <a16:creationId xmlns:a16="http://schemas.microsoft.com/office/drawing/2014/main" id="{65B728CA-89D7-81E9-6082-C089869FBCF5}"/>
                </a:ext>
              </a:extLst>
            </p:cNvPr>
            <p:cNvPicPr preferRelativeResize="0"/>
            <p:nvPr/>
          </p:nvPicPr>
          <p:blipFill>
            <a:blip r:embed="rId5">
              <a:alphaModFix/>
            </a:blip>
            <a:stretch>
              <a:fillRect/>
            </a:stretch>
          </p:blipFill>
          <p:spPr>
            <a:xfrm>
              <a:off x="3747119" y="1210212"/>
              <a:ext cx="1319032" cy="1294789"/>
            </a:xfrm>
            <a:prstGeom prst="rect">
              <a:avLst/>
            </a:prstGeom>
            <a:noFill/>
            <a:ln>
              <a:noFill/>
            </a:ln>
          </p:spPr>
        </p:pic>
        <p:sp>
          <p:nvSpPr>
            <p:cNvPr id="28" name="Google Shape;801;p40">
              <a:extLst>
                <a:ext uri="{FF2B5EF4-FFF2-40B4-BE49-F238E27FC236}">
                  <a16:creationId xmlns:a16="http://schemas.microsoft.com/office/drawing/2014/main" id="{55C9D3B9-59AF-8428-7066-42940DC7C824}"/>
                </a:ext>
              </a:extLst>
            </p:cNvPr>
            <p:cNvSpPr/>
            <p:nvPr/>
          </p:nvSpPr>
          <p:spPr>
            <a:xfrm rot="2700000" flipH="1">
              <a:off x="4617945" y="106809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06;p40">
            <a:extLst>
              <a:ext uri="{FF2B5EF4-FFF2-40B4-BE49-F238E27FC236}">
                <a16:creationId xmlns:a16="http://schemas.microsoft.com/office/drawing/2014/main" id="{B224B277-7D03-F9D9-45FC-EFD7C1986559}"/>
              </a:ext>
            </a:extLst>
          </p:cNvPr>
          <p:cNvGrpSpPr/>
          <p:nvPr/>
        </p:nvGrpSpPr>
        <p:grpSpPr>
          <a:xfrm>
            <a:off x="8889489" y="1273522"/>
            <a:ext cx="391800" cy="688061"/>
            <a:chOff x="4482819" y="969575"/>
            <a:chExt cx="391800" cy="688061"/>
          </a:xfrm>
        </p:grpSpPr>
        <p:sp>
          <p:nvSpPr>
            <p:cNvPr id="31" name="Google Shape;807;p40">
              <a:extLst>
                <a:ext uri="{FF2B5EF4-FFF2-40B4-BE49-F238E27FC236}">
                  <a16:creationId xmlns:a16="http://schemas.microsoft.com/office/drawing/2014/main" id="{211AA56D-C09C-F66C-B5C7-01E4CB543834}"/>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32" name="Google Shape;808;p40">
              <a:extLst>
                <a:ext uri="{FF2B5EF4-FFF2-40B4-BE49-F238E27FC236}">
                  <a16:creationId xmlns:a16="http://schemas.microsoft.com/office/drawing/2014/main" id="{F480E5AB-640C-50C6-305F-286AD572C039}"/>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sp>
        <p:nvSpPr>
          <p:cNvPr id="34" name="Rectangle 33">
            <a:extLst>
              <a:ext uri="{FF2B5EF4-FFF2-40B4-BE49-F238E27FC236}">
                <a16:creationId xmlns:a16="http://schemas.microsoft.com/office/drawing/2014/main" id="{BF011829-2435-C1B2-6FCD-75A594ADC5D0}"/>
              </a:ext>
            </a:extLst>
          </p:cNvPr>
          <p:cNvSpPr/>
          <p:nvPr/>
        </p:nvSpPr>
        <p:spPr>
          <a:xfrm>
            <a:off x="90689" y="3550867"/>
            <a:ext cx="6205807" cy="2969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normal distribution&#10;&#10;Description automatically generated with medium confidence">
            <a:extLst>
              <a:ext uri="{FF2B5EF4-FFF2-40B4-BE49-F238E27FC236}">
                <a16:creationId xmlns:a16="http://schemas.microsoft.com/office/drawing/2014/main" id="{8577EE4B-A348-92AD-6A82-9F7CE505D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82" y="3696926"/>
            <a:ext cx="2676191" cy="2051489"/>
          </a:xfrm>
          <a:prstGeom prst="rect">
            <a:avLst/>
          </a:prstGeom>
        </p:spPr>
      </p:pic>
      <p:pic>
        <p:nvPicPr>
          <p:cNvPr id="39" name="Google Shape;212;p7">
            <a:extLst>
              <a:ext uri="{FF2B5EF4-FFF2-40B4-BE49-F238E27FC236}">
                <a16:creationId xmlns:a16="http://schemas.microsoft.com/office/drawing/2014/main" id="{F5303D7A-249D-D4B4-3D9B-7516490E4985}"/>
              </a:ext>
            </a:extLst>
          </p:cNvPr>
          <p:cNvPicPr preferRelativeResize="0"/>
          <p:nvPr/>
        </p:nvPicPr>
        <p:blipFill rotWithShape="1">
          <a:blip r:embed="rId7">
            <a:alphaModFix/>
          </a:blip>
          <a:srcRect l="18139" t="3304" r="16350" b="65931"/>
          <a:stretch/>
        </p:blipFill>
        <p:spPr>
          <a:xfrm>
            <a:off x="2920466" y="3724769"/>
            <a:ext cx="3258452" cy="1441379"/>
          </a:xfrm>
          <a:prstGeom prst="rect">
            <a:avLst/>
          </a:prstGeom>
          <a:noFill/>
          <a:ln>
            <a:noFill/>
          </a:ln>
        </p:spPr>
      </p:pic>
      <p:sp>
        <p:nvSpPr>
          <p:cNvPr id="41" name="Google Shape;803;p40">
            <a:extLst>
              <a:ext uri="{FF2B5EF4-FFF2-40B4-BE49-F238E27FC236}">
                <a16:creationId xmlns:a16="http://schemas.microsoft.com/office/drawing/2014/main" id="{7F35BA69-71C6-AC36-A35F-5E95BEF00931}"/>
              </a:ext>
            </a:extLst>
          </p:cNvPr>
          <p:cNvSpPr txBox="1"/>
          <p:nvPr/>
        </p:nvSpPr>
        <p:spPr>
          <a:xfrm>
            <a:off x="90689" y="5623119"/>
            <a:ext cx="2838554"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fMRI measures BOLD suffers from delay due to Hemodynamic Response Function</a:t>
            </a:r>
            <a:endParaRPr sz="1400">
              <a:latin typeface="Arial" panose="020B0604020202020204" pitchFamily="34" charset="0"/>
              <a:ea typeface="Montserrat"/>
              <a:cs typeface="Arial" panose="020B0604020202020204" pitchFamily="34" charset="0"/>
              <a:sym typeface="Montserrat"/>
            </a:endParaRPr>
          </a:p>
        </p:txBody>
      </p:sp>
      <p:sp>
        <p:nvSpPr>
          <p:cNvPr id="42" name="Google Shape;803;p40">
            <a:extLst>
              <a:ext uri="{FF2B5EF4-FFF2-40B4-BE49-F238E27FC236}">
                <a16:creationId xmlns:a16="http://schemas.microsoft.com/office/drawing/2014/main" id="{8F631B8B-9D66-C1F2-AA3D-B95729373701}"/>
              </a:ext>
            </a:extLst>
          </p:cNvPr>
          <p:cNvSpPr txBox="1"/>
          <p:nvPr/>
        </p:nvSpPr>
        <p:spPr>
          <a:xfrm>
            <a:off x="3309023" y="5531315"/>
            <a:ext cx="3082714" cy="113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b="1">
                <a:latin typeface="Arial" panose="020B0604020202020204" pitchFamily="34" charset="0"/>
                <a:cs typeface="Arial" panose="020B0604020202020204" pitchFamily="34" charset="0"/>
              </a:rPr>
              <a:t>Do diverse language regions </a:t>
            </a:r>
            <a:r>
              <a:rPr lang="en-US" sz="1400">
                <a:latin typeface="Arial" panose="020B0604020202020204" pitchFamily="34" charset="0"/>
                <a:cs typeface="Arial" panose="020B0604020202020204" pitchFamily="34" charset="0"/>
              </a:rPr>
              <a:t>within the brain is </a:t>
            </a:r>
            <a:r>
              <a:rPr lang="en-US" sz="1400" b="1">
                <a:latin typeface="Arial" panose="020B0604020202020204" pitchFamily="34" charset="0"/>
                <a:cs typeface="Arial" panose="020B0604020202020204" pitchFamily="34" charset="0"/>
              </a:rPr>
              <a:t>impacted by delays?</a:t>
            </a:r>
            <a:endParaRPr sz="1400">
              <a:latin typeface="Arial" panose="020B0604020202020204" pitchFamily="34" charset="0"/>
              <a:ea typeface="Montserrat"/>
              <a:cs typeface="Arial" panose="020B0604020202020204" pitchFamily="34" charset="0"/>
              <a:sym typeface="Montserrat"/>
            </a:endParaRPr>
          </a:p>
        </p:txBody>
      </p:sp>
      <p:sp>
        <p:nvSpPr>
          <p:cNvPr id="44" name="Google Shape;662;p34">
            <a:extLst>
              <a:ext uri="{FF2B5EF4-FFF2-40B4-BE49-F238E27FC236}">
                <a16:creationId xmlns:a16="http://schemas.microsoft.com/office/drawing/2014/main" id="{CD41847B-44AC-D999-7D9E-134B953685C8}"/>
              </a:ext>
            </a:extLst>
          </p:cNvPr>
          <p:cNvSpPr txBox="1"/>
          <p:nvPr/>
        </p:nvSpPr>
        <p:spPr>
          <a:xfrm>
            <a:off x="3853576" y="5083086"/>
            <a:ext cx="17313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300" b="1">
                <a:solidFill>
                  <a:srgbClr val="FF0000"/>
                </a:solidFill>
                <a:latin typeface="Montserrat"/>
                <a:ea typeface="Montserrat"/>
                <a:cs typeface="Montserrat"/>
                <a:sym typeface="Montserrat"/>
              </a:rPr>
              <a:t> How</a:t>
            </a:r>
            <a:r>
              <a:rPr lang="en" sz="2300">
                <a:solidFill>
                  <a:srgbClr val="FF0000"/>
                </a:solidFill>
                <a:latin typeface="Montserrat"/>
                <a:ea typeface="Montserrat"/>
                <a:cs typeface="Montserrat"/>
                <a:sym typeface="Montserrat"/>
              </a:rPr>
              <a:t>:</a:t>
            </a:r>
            <a:r>
              <a:rPr lang="en" sz="2300" b="1">
                <a:solidFill>
                  <a:srgbClr val="FF0000"/>
                </a:solidFill>
                <a:latin typeface="Montserrat"/>
                <a:ea typeface="Montserrat"/>
                <a:cs typeface="Montserrat"/>
                <a:sym typeface="Montserrat"/>
              </a:rPr>
              <a:t> ???</a:t>
            </a:r>
            <a:endParaRPr sz="2300"/>
          </a:p>
        </p:txBody>
      </p:sp>
      <p:sp>
        <p:nvSpPr>
          <p:cNvPr id="46" name="Rectangle 45">
            <a:extLst>
              <a:ext uri="{FF2B5EF4-FFF2-40B4-BE49-F238E27FC236}">
                <a16:creationId xmlns:a16="http://schemas.microsoft.com/office/drawing/2014/main" id="{6918E05A-F081-1E92-911E-3CE00859735B}"/>
              </a:ext>
            </a:extLst>
          </p:cNvPr>
          <p:cNvSpPr/>
          <p:nvPr/>
        </p:nvSpPr>
        <p:spPr>
          <a:xfrm>
            <a:off x="6443722" y="3550866"/>
            <a:ext cx="5675133" cy="29582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baby and a cup&#10;&#10;Description automatically generated">
            <a:extLst>
              <a:ext uri="{FF2B5EF4-FFF2-40B4-BE49-F238E27FC236}">
                <a16:creationId xmlns:a16="http://schemas.microsoft.com/office/drawing/2014/main" id="{5DADC664-0BD3-EE5A-94A8-EBD807768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8822" y="3597360"/>
            <a:ext cx="4197636" cy="1812886"/>
          </a:xfrm>
          <a:prstGeom prst="rect">
            <a:avLst/>
          </a:prstGeom>
        </p:spPr>
      </p:pic>
      <p:sp>
        <p:nvSpPr>
          <p:cNvPr id="58" name="Google Shape;803;p40">
            <a:extLst>
              <a:ext uri="{FF2B5EF4-FFF2-40B4-BE49-F238E27FC236}">
                <a16:creationId xmlns:a16="http://schemas.microsoft.com/office/drawing/2014/main" id="{75106410-9E1F-44EC-DEAE-26112BB44C43}"/>
              </a:ext>
            </a:extLst>
          </p:cNvPr>
          <p:cNvSpPr txBox="1"/>
          <p:nvPr/>
        </p:nvSpPr>
        <p:spPr>
          <a:xfrm>
            <a:off x="6449432" y="5543155"/>
            <a:ext cx="2999368"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b="1">
                <a:latin typeface="Arial" panose="020B0604020202020204" pitchFamily="34" charset="0"/>
                <a:cs typeface="Arial" panose="020B0604020202020204" pitchFamily="34" charset="0"/>
              </a:rPr>
              <a:t>Grounded language acquisition</a:t>
            </a:r>
            <a:r>
              <a:rPr lang="en-US" sz="1400">
                <a:latin typeface="Arial" panose="020B0604020202020204" pitchFamily="34" charset="0"/>
                <a:cs typeface="Arial" panose="020B0604020202020204" pitchFamily="34" charset="0"/>
              </a:rPr>
              <a:t>: how infants can learn language by observing their environments.</a:t>
            </a:r>
          </a:p>
        </p:txBody>
      </p:sp>
      <p:sp>
        <p:nvSpPr>
          <p:cNvPr id="60" name="Google Shape;803;p40">
            <a:extLst>
              <a:ext uri="{FF2B5EF4-FFF2-40B4-BE49-F238E27FC236}">
                <a16:creationId xmlns:a16="http://schemas.microsoft.com/office/drawing/2014/main" id="{2F85EDA1-68CC-95B3-2E26-2D511E45BCFA}"/>
              </a:ext>
            </a:extLst>
          </p:cNvPr>
          <p:cNvSpPr txBox="1"/>
          <p:nvPr/>
        </p:nvSpPr>
        <p:spPr>
          <a:xfrm>
            <a:off x="9448801" y="5407434"/>
            <a:ext cx="2807766" cy="1380861"/>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How does the </a:t>
            </a:r>
            <a:r>
              <a:rPr lang="en-US" sz="1400" b="1">
                <a:latin typeface="Arial" panose="020B0604020202020204" pitchFamily="34" charset="0"/>
                <a:cs typeface="Arial" panose="020B0604020202020204" pitchFamily="34" charset="0"/>
              </a:rPr>
              <a:t>model's ability</a:t>
            </a:r>
            <a:r>
              <a:rPr lang="en-US" sz="1400">
                <a:latin typeface="Arial" panose="020B0604020202020204" pitchFamily="34" charset="0"/>
                <a:cs typeface="Arial" panose="020B0604020202020204" pitchFamily="34" charset="0"/>
              </a:rPr>
              <a:t> to learn </a:t>
            </a:r>
            <a:r>
              <a:rPr lang="en-US" sz="1400" b="1">
                <a:latin typeface="Arial" panose="020B0604020202020204" pitchFamily="34" charset="0"/>
                <a:cs typeface="Arial" panose="020B0604020202020204" pitchFamily="34" charset="0"/>
              </a:rPr>
              <a:t>semantic concepts </a:t>
            </a:r>
            <a:r>
              <a:rPr lang="en-US" sz="1400">
                <a:latin typeface="Arial" panose="020B0604020202020204" pitchFamily="34" charset="0"/>
                <a:cs typeface="Arial" panose="020B0604020202020204" pitchFamily="34" charset="0"/>
              </a:rPr>
              <a:t>through cross-situational learning in </a:t>
            </a:r>
            <a:r>
              <a:rPr lang="en-US" sz="1400" b="1">
                <a:latin typeface="Arial" panose="020B0604020202020204" pitchFamily="34" charset="0"/>
                <a:cs typeface="Arial" panose="020B0604020202020204" pitchFamily="34" charset="0"/>
              </a:rPr>
              <a:t>noisy supervision?</a:t>
            </a:r>
          </a:p>
        </p:txBody>
      </p:sp>
      <p:pic>
        <p:nvPicPr>
          <p:cNvPr id="26" name="Google Shape;154;g2978e5e2abf_0_30">
            <a:extLst>
              <a:ext uri="{FF2B5EF4-FFF2-40B4-BE49-F238E27FC236}">
                <a16:creationId xmlns:a16="http://schemas.microsoft.com/office/drawing/2014/main" id="{B3E6CA85-1ED0-D6A4-A85A-A790F6C6D157}"/>
              </a:ext>
            </a:extLst>
          </p:cNvPr>
          <p:cNvPicPr preferRelativeResize="0"/>
          <p:nvPr/>
        </p:nvPicPr>
        <p:blipFill>
          <a:blip r:embed="rId9">
            <a:alphaModFix/>
          </a:blip>
          <a:stretch>
            <a:fillRect/>
          </a:stretch>
        </p:blipFill>
        <p:spPr>
          <a:xfrm>
            <a:off x="73146" y="3447347"/>
            <a:ext cx="12090842" cy="3073189"/>
          </a:xfrm>
          <a:prstGeom prst="rect">
            <a:avLst/>
          </a:prstGeom>
          <a:noFill/>
          <a:ln>
            <a:noFill/>
          </a:ln>
        </p:spPr>
      </p:pic>
      <p:pic>
        <p:nvPicPr>
          <p:cNvPr id="27" name="Google Shape;154;g2978e5e2abf_0_30">
            <a:extLst>
              <a:ext uri="{FF2B5EF4-FFF2-40B4-BE49-F238E27FC236}">
                <a16:creationId xmlns:a16="http://schemas.microsoft.com/office/drawing/2014/main" id="{AE19FA88-9BF5-678E-CB83-059711E2B4DD}"/>
              </a:ext>
            </a:extLst>
          </p:cNvPr>
          <p:cNvPicPr preferRelativeResize="0"/>
          <p:nvPr/>
        </p:nvPicPr>
        <p:blipFill>
          <a:blip r:embed="rId9">
            <a:alphaModFix/>
          </a:blip>
          <a:stretch>
            <a:fillRect/>
          </a:stretch>
        </p:blipFill>
        <p:spPr>
          <a:xfrm>
            <a:off x="28012" y="722541"/>
            <a:ext cx="6342565" cy="2724478"/>
          </a:xfrm>
          <a:prstGeom prst="rect">
            <a:avLst/>
          </a:prstGeom>
          <a:noFill/>
          <a:ln>
            <a:noFill/>
          </a:ln>
        </p:spPr>
      </p:pic>
    </p:spTree>
    <p:extLst>
      <p:ext uri="{BB962C8B-B14F-4D97-AF65-F5344CB8AC3E}">
        <p14:creationId xmlns:p14="http://schemas.microsoft.com/office/powerpoint/2010/main" val="115253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957A-E449-511B-CB3B-625A4F054B66}"/>
              </a:ext>
            </a:extLst>
          </p:cNvPr>
          <p:cNvSpPr>
            <a:spLocks noGrp="1"/>
          </p:cNvSpPr>
          <p:nvPr>
            <p:ph type="title"/>
          </p:nvPr>
        </p:nvSpPr>
        <p:spPr>
          <a:xfrm>
            <a:off x="174898" y="106068"/>
            <a:ext cx="11921852" cy="933206"/>
          </a:xfrm>
        </p:spPr>
        <p:txBody>
          <a:bodyPr>
            <a:noAutofit/>
          </a:bodyPr>
          <a:lstStyle/>
          <a:p>
            <a:r>
              <a:rPr lang="en-US" sz="2800" b="1" dirty="0">
                <a:latin typeface="Helvetica Neue"/>
              </a:rPr>
              <a:t>Can current language models deal with long-term dependencies?</a:t>
            </a:r>
          </a:p>
        </p:txBody>
      </p:sp>
      <p:sp>
        <p:nvSpPr>
          <p:cNvPr id="3" name="Content Placeholder 2">
            <a:extLst>
              <a:ext uri="{FF2B5EF4-FFF2-40B4-BE49-F238E27FC236}">
                <a16:creationId xmlns:a16="http://schemas.microsoft.com/office/drawing/2014/main" id="{D5996A83-52E4-C624-34DB-788E9A5B4EC6}"/>
              </a:ext>
            </a:extLst>
          </p:cNvPr>
          <p:cNvSpPr>
            <a:spLocks noGrp="1"/>
          </p:cNvSpPr>
          <p:nvPr>
            <p:ph idx="1"/>
          </p:nvPr>
        </p:nvSpPr>
        <p:spPr>
          <a:xfrm>
            <a:off x="7345416" y="2643105"/>
            <a:ext cx="4008384" cy="4078370"/>
          </a:xfrm>
        </p:spPr>
        <p:txBody>
          <a:bodyPr>
            <a:normAutofit/>
          </a:bodyPr>
          <a:lstStyle/>
          <a:p>
            <a:r>
              <a:rPr lang="en-US" sz="2000"/>
              <a:t>Transformer language models (BERT &amp; GPT-2) are unable to handle the long-term dependencies</a:t>
            </a:r>
          </a:p>
          <a:p>
            <a:pPr lvl="1"/>
            <a:r>
              <a:rPr lang="en-US" sz="2000" b="1"/>
              <a:t>sequence</a:t>
            </a:r>
            <a:r>
              <a:rPr lang="en-US" sz="2000"/>
              <a:t> length is fixed to 512 words</a:t>
            </a:r>
          </a:p>
          <a:p>
            <a:r>
              <a:rPr lang="en-US" sz="2000"/>
              <a:t>LSTMs still lacks investigation of the long-term memory cognitive plausibility and its link to fMRI data</a:t>
            </a:r>
          </a:p>
          <a:p>
            <a:pPr marL="0" indent="0">
              <a:buNone/>
            </a:pPr>
            <a:endParaRPr lang="en-US" sz="2000"/>
          </a:p>
        </p:txBody>
      </p:sp>
      <p:pic>
        <p:nvPicPr>
          <p:cNvPr id="5" name="Picture 4" descr="Graphical user interface, application&#10;&#10;Description automatically generated">
            <a:extLst>
              <a:ext uri="{FF2B5EF4-FFF2-40B4-BE49-F238E27FC236}">
                <a16:creationId xmlns:a16="http://schemas.microsoft.com/office/drawing/2014/main" id="{CF9994A6-9D8C-48BC-3908-D7A22F1C7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98" y="2217857"/>
            <a:ext cx="6253316" cy="4361892"/>
          </a:xfrm>
          <a:prstGeom prst="rect">
            <a:avLst/>
          </a:prstGeom>
        </p:spPr>
      </p:pic>
      <p:pic>
        <p:nvPicPr>
          <p:cNvPr id="7" name="Picture 6" descr="Text&#10;&#10;Description automatically generated">
            <a:extLst>
              <a:ext uri="{FF2B5EF4-FFF2-40B4-BE49-F238E27FC236}">
                <a16:creationId xmlns:a16="http://schemas.microsoft.com/office/drawing/2014/main" id="{57D65ABF-805D-0364-0DDB-9D002E70CE82}"/>
              </a:ext>
            </a:extLst>
          </p:cNvPr>
          <p:cNvPicPr>
            <a:picLocks noChangeAspect="1"/>
          </p:cNvPicPr>
          <p:nvPr/>
        </p:nvPicPr>
        <p:blipFill rotWithShape="1">
          <a:blip r:embed="rId3">
            <a:extLst>
              <a:ext uri="{28A0092B-C50C-407E-A947-70E740481C1C}">
                <a14:useLocalDpi xmlns:a14="http://schemas.microsoft.com/office/drawing/2010/main" val="0"/>
              </a:ext>
            </a:extLst>
          </a:blip>
          <a:srcRect l="33047" b="-3318"/>
          <a:stretch/>
        </p:blipFill>
        <p:spPr>
          <a:xfrm>
            <a:off x="3097161" y="1498455"/>
            <a:ext cx="3162014" cy="623725"/>
          </a:xfrm>
          <a:prstGeom prst="rect">
            <a:avLst/>
          </a:prstGeom>
        </p:spPr>
      </p:pic>
      <p:sp>
        <p:nvSpPr>
          <p:cNvPr id="4" name="Slide Number Placeholder 3">
            <a:extLst>
              <a:ext uri="{FF2B5EF4-FFF2-40B4-BE49-F238E27FC236}">
                <a16:creationId xmlns:a16="http://schemas.microsoft.com/office/drawing/2014/main" id="{8D86291F-D0C8-8554-A82F-6CE6DC4774DD}"/>
              </a:ext>
            </a:extLst>
          </p:cNvPr>
          <p:cNvSpPr>
            <a:spLocks noGrp="1"/>
          </p:cNvSpPr>
          <p:nvPr>
            <p:ph type="sldNum" sz="quarter" idx="12"/>
          </p:nvPr>
        </p:nvSpPr>
        <p:spPr/>
        <p:txBody>
          <a:bodyPr/>
          <a:lstStyle/>
          <a:p>
            <a:fld id="{DF986BDD-F95F-4181-AE47-1964E683E3C8}" type="slidenum">
              <a:rPr lang="en-US" smtClean="0"/>
              <a:t>27</a:t>
            </a:fld>
            <a:endParaRPr lang="en-US"/>
          </a:p>
        </p:txBody>
      </p:sp>
      <p:sp>
        <p:nvSpPr>
          <p:cNvPr id="14" name="Arrow: Right 13">
            <a:extLst>
              <a:ext uri="{FF2B5EF4-FFF2-40B4-BE49-F238E27FC236}">
                <a16:creationId xmlns:a16="http://schemas.microsoft.com/office/drawing/2014/main" id="{DE50E21F-9313-24DB-EB7A-12D17A97278F}"/>
              </a:ext>
            </a:extLst>
          </p:cNvPr>
          <p:cNvSpPr/>
          <p:nvPr/>
        </p:nvSpPr>
        <p:spPr>
          <a:xfrm>
            <a:off x="1507787" y="1546103"/>
            <a:ext cx="1344611" cy="412066"/>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Stimulus</a:t>
            </a:r>
          </a:p>
        </p:txBody>
      </p:sp>
      <p:sp>
        <p:nvSpPr>
          <p:cNvPr id="16" name="TextBox 15">
            <a:extLst>
              <a:ext uri="{FF2B5EF4-FFF2-40B4-BE49-F238E27FC236}">
                <a16:creationId xmlns:a16="http://schemas.microsoft.com/office/drawing/2014/main" id="{8FC234EE-1E5F-9236-42B3-95A3B837F19F}"/>
              </a:ext>
            </a:extLst>
          </p:cNvPr>
          <p:cNvSpPr txBox="1"/>
          <p:nvPr/>
        </p:nvSpPr>
        <p:spPr>
          <a:xfrm>
            <a:off x="3859207" y="937449"/>
            <a:ext cx="1637922" cy="430887"/>
          </a:xfrm>
          <a:prstGeom prst="rect">
            <a:avLst/>
          </a:prstGeom>
          <a:noFill/>
        </p:spPr>
        <p:txBody>
          <a:bodyPr wrap="square">
            <a:spAutoFit/>
          </a:bodyPr>
          <a:lstStyle/>
          <a:p>
            <a:r>
              <a:rPr lang="en-US" sz="2200"/>
              <a:t>Paragraphs</a:t>
            </a:r>
          </a:p>
        </p:txBody>
      </p:sp>
      <p:sp>
        <p:nvSpPr>
          <p:cNvPr id="6" name="Oval 5">
            <a:extLst>
              <a:ext uri="{FF2B5EF4-FFF2-40B4-BE49-F238E27FC236}">
                <a16:creationId xmlns:a16="http://schemas.microsoft.com/office/drawing/2014/main" id="{929BF666-E175-20E1-CE45-A729AC510B21}"/>
              </a:ext>
            </a:extLst>
          </p:cNvPr>
          <p:cNvSpPr/>
          <p:nvPr/>
        </p:nvSpPr>
        <p:spPr>
          <a:xfrm>
            <a:off x="2904490" y="1317525"/>
            <a:ext cx="3494228" cy="9487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865121C-5332-AE1D-3284-91C2B381B105}"/>
              </a:ext>
            </a:extLst>
          </p:cNvPr>
          <p:cNvSpPr txBox="1"/>
          <p:nvPr/>
        </p:nvSpPr>
        <p:spPr>
          <a:xfrm>
            <a:off x="-1" y="6488668"/>
            <a:ext cx="4202349" cy="369332"/>
          </a:xfrm>
          <a:prstGeom prst="rect">
            <a:avLst/>
          </a:prstGeom>
          <a:noFill/>
        </p:spPr>
        <p:txBody>
          <a:bodyPr wrap="square">
            <a:spAutoFit/>
          </a:bodyPr>
          <a:lstStyle/>
          <a:p>
            <a:r>
              <a:rPr lang="en-US"/>
              <a:t>Vaswani et al. 2017, Schrimpf et al. 2021</a:t>
            </a:r>
          </a:p>
        </p:txBody>
      </p:sp>
    </p:spTree>
    <p:extLst>
      <p:ext uri="{BB962C8B-B14F-4D97-AF65-F5344CB8AC3E}">
        <p14:creationId xmlns:p14="http://schemas.microsoft.com/office/powerpoint/2010/main" val="407815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6"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168-7410-0B6C-BCBE-6B8ED7D980A6}"/>
              </a:ext>
            </a:extLst>
          </p:cNvPr>
          <p:cNvSpPr>
            <a:spLocks noGrp="1"/>
          </p:cNvSpPr>
          <p:nvPr>
            <p:ph type="title"/>
          </p:nvPr>
        </p:nvSpPr>
        <p:spPr>
          <a:xfrm>
            <a:off x="228599" y="136525"/>
            <a:ext cx="11744325" cy="892176"/>
          </a:xfrm>
        </p:spPr>
        <p:txBody>
          <a:bodyPr>
            <a:normAutofit/>
          </a:bodyPr>
          <a:lstStyle/>
          <a:p>
            <a:r>
              <a:rPr lang="en-US" sz="2800" b="1">
                <a:solidFill>
                  <a:srgbClr val="000000"/>
                </a:solidFill>
                <a:latin typeface="Helvetica Neue" panose="020B0604020202020204"/>
              </a:rPr>
              <a:t>W</a:t>
            </a:r>
            <a:r>
              <a:rPr lang="en-US" sz="2800" b="1" i="0">
                <a:solidFill>
                  <a:srgbClr val="000000"/>
                </a:solidFill>
                <a:effectLst/>
                <a:latin typeface="Helvetica Neue" panose="020B0604020202020204"/>
              </a:rPr>
              <a:t>hat kind of language models can represent long-term dependencies?</a:t>
            </a:r>
            <a:endParaRPr lang="en-US" sz="2800" b="1">
              <a:latin typeface="Helvetica Neue" panose="020B0604020202020204"/>
            </a:endParaRPr>
          </a:p>
        </p:txBody>
      </p:sp>
      <p:sp>
        <p:nvSpPr>
          <p:cNvPr id="5" name="Rectangle: Rounded Corners 4">
            <a:extLst>
              <a:ext uri="{FF2B5EF4-FFF2-40B4-BE49-F238E27FC236}">
                <a16:creationId xmlns:a16="http://schemas.microsoft.com/office/drawing/2014/main" id="{61341242-8902-2198-2A7F-4D31BD832FD9}"/>
              </a:ext>
            </a:extLst>
          </p:cNvPr>
          <p:cNvSpPr/>
          <p:nvPr/>
        </p:nvSpPr>
        <p:spPr>
          <a:xfrm>
            <a:off x="953729" y="2314575"/>
            <a:ext cx="9497961" cy="2228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could they also predict higher cognition while subjects are engaged in longer stories ?</a:t>
            </a:r>
          </a:p>
        </p:txBody>
      </p:sp>
      <p:sp>
        <p:nvSpPr>
          <p:cNvPr id="3" name="Slide Number Placeholder 2">
            <a:extLst>
              <a:ext uri="{FF2B5EF4-FFF2-40B4-BE49-F238E27FC236}">
                <a16:creationId xmlns:a16="http://schemas.microsoft.com/office/drawing/2014/main" id="{8C9E2F2D-97D8-38DD-73F1-D16311911A5C}"/>
              </a:ext>
            </a:extLst>
          </p:cNvPr>
          <p:cNvSpPr>
            <a:spLocks noGrp="1"/>
          </p:cNvSpPr>
          <p:nvPr>
            <p:ph type="sldNum" sz="quarter" idx="12"/>
          </p:nvPr>
        </p:nvSpPr>
        <p:spPr/>
        <p:txBody>
          <a:bodyPr/>
          <a:lstStyle/>
          <a:p>
            <a:fld id="{DF986BDD-F95F-4181-AE47-1964E683E3C8}" type="slidenum">
              <a:rPr lang="en-US" smtClean="0"/>
              <a:t>28</a:t>
            </a:fld>
            <a:endParaRPr lang="en-US"/>
          </a:p>
        </p:txBody>
      </p:sp>
    </p:spTree>
    <p:extLst>
      <p:ext uri="{BB962C8B-B14F-4D97-AF65-F5344CB8AC3E}">
        <p14:creationId xmlns:p14="http://schemas.microsoft.com/office/powerpoint/2010/main" val="194234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3592-711A-3EF5-CA43-831F54C3AB6B}"/>
              </a:ext>
            </a:extLst>
          </p:cNvPr>
          <p:cNvSpPr>
            <a:spLocks noGrp="1"/>
          </p:cNvSpPr>
          <p:nvPr>
            <p:ph type="title"/>
          </p:nvPr>
        </p:nvSpPr>
        <p:spPr>
          <a:xfrm>
            <a:off x="838200" y="125495"/>
            <a:ext cx="10515599" cy="932688"/>
          </a:xfrm>
        </p:spPr>
        <p:txBody>
          <a:bodyPr vert="horz" lIns="91440" tIns="45720" rIns="91440" bIns="45720" rtlCol="0" anchor="b">
            <a:normAutofit/>
          </a:bodyPr>
          <a:lstStyle/>
          <a:p>
            <a:r>
              <a:rPr lang="en-US" sz="2800" b="1" kern="1200">
                <a:solidFill>
                  <a:schemeClr val="tx1"/>
                </a:solidFill>
                <a:latin typeface="Helvetica Neue" panose="020B0604020202020204"/>
              </a:rPr>
              <a:t>The data target: human brain recordings</a:t>
            </a:r>
          </a:p>
        </p:txBody>
      </p:sp>
      <p:pic>
        <p:nvPicPr>
          <p:cNvPr id="5" name="Content Placeholder 4" descr="Diagram&#10;&#10;Description automatically generated">
            <a:extLst>
              <a:ext uri="{FF2B5EF4-FFF2-40B4-BE49-F238E27FC236}">
                <a16:creationId xmlns:a16="http://schemas.microsoft.com/office/drawing/2014/main" id="{360EB462-06E9-8F86-08E7-A405ED9B81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854" y="1290321"/>
            <a:ext cx="8883415" cy="4585185"/>
          </a:xfrm>
          <a:prstGeom prst="rect">
            <a:avLst/>
          </a:prstGeom>
        </p:spPr>
      </p:pic>
      <p:sp>
        <p:nvSpPr>
          <p:cNvPr id="7" name="TextBox 6">
            <a:extLst>
              <a:ext uri="{FF2B5EF4-FFF2-40B4-BE49-F238E27FC236}">
                <a16:creationId xmlns:a16="http://schemas.microsoft.com/office/drawing/2014/main" id="{428526D4-E8E6-71E9-9340-7C5E93BB3728}"/>
              </a:ext>
            </a:extLst>
          </p:cNvPr>
          <p:cNvSpPr txBox="1"/>
          <p:nvPr/>
        </p:nvSpPr>
        <p:spPr>
          <a:xfrm>
            <a:off x="-1" y="6363173"/>
            <a:ext cx="2787819" cy="369332"/>
          </a:xfrm>
          <a:prstGeom prst="rect">
            <a:avLst/>
          </a:prstGeom>
          <a:noFill/>
        </p:spPr>
        <p:txBody>
          <a:bodyPr wrap="square">
            <a:spAutoFit/>
          </a:bodyPr>
          <a:lstStyle/>
          <a:p>
            <a:r>
              <a:rPr lang="en-US"/>
              <a:t>Nastase et al. 2021 fMRI</a:t>
            </a:r>
          </a:p>
        </p:txBody>
      </p:sp>
      <p:sp>
        <p:nvSpPr>
          <p:cNvPr id="9" name="TextBox 8">
            <a:extLst>
              <a:ext uri="{FF2B5EF4-FFF2-40B4-BE49-F238E27FC236}">
                <a16:creationId xmlns:a16="http://schemas.microsoft.com/office/drawing/2014/main" id="{FEC3C459-F503-DB04-8C3E-70481E5EB930}"/>
              </a:ext>
            </a:extLst>
          </p:cNvPr>
          <p:cNvSpPr txBox="1"/>
          <p:nvPr/>
        </p:nvSpPr>
        <p:spPr>
          <a:xfrm>
            <a:off x="108395" y="2274838"/>
            <a:ext cx="2787819" cy="2862322"/>
          </a:xfrm>
          <a:prstGeom prst="rect">
            <a:avLst/>
          </a:prstGeom>
          <a:noFill/>
        </p:spPr>
        <p:txBody>
          <a:bodyPr wrap="square">
            <a:spAutoFit/>
          </a:bodyPr>
          <a:lstStyle/>
          <a:p>
            <a:pPr marL="285750" indent="-285750">
              <a:buFont typeface="Arial" panose="020B0604020202020204" pitchFamily="34" charset="0"/>
              <a:buChar char="•"/>
            </a:pPr>
            <a:r>
              <a:rPr lang="en-US"/>
              <a:t>We use Pieman story listening: </a:t>
            </a:r>
          </a:p>
          <a:p>
            <a:pPr marL="742950" lvl="1" indent="-285750">
              <a:buFont typeface="Arial" panose="020B0604020202020204" pitchFamily="34" charset="0"/>
              <a:buChar char="•"/>
            </a:pPr>
            <a:r>
              <a:rPr lang="en-US"/>
              <a:t>82 subjects,</a:t>
            </a:r>
          </a:p>
          <a:p>
            <a:pPr marL="742950" lvl="1" indent="-285750">
              <a:buFont typeface="Arial" panose="020B0604020202020204" pitchFamily="34" charset="0"/>
              <a:buChar char="•"/>
            </a:pPr>
            <a:r>
              <a:rPr lang="en-US"/>
              <a:t>282 TRs (repetition time)</a:t>
            </a:r>
          </a:p>
          <a:p>
            <a:pPr marL="742950" lvl="1" indent="-285750">
              <a:buFont typeface="Arial" panose="020B0604020202020204" pitchFamily="34" charset="0"/>
              <a:buChar char="•"/>
            </a:pPr>
            <a:r>
              <a:rPr lang="en-US"/>
              <a:t>here it is 1.5 sec.</a:t>
            </a:r>
          </a:p>
          <a:p>
            <a:endParaRPr lang="en-US"/>
          </a:p>
          <a:p>
            <a:r>
              <a:rPr lang="en-US" i="1"/>
              <a:t>Example: </a:t>
            </a:r>
            <a:r>
              <a:rPr lang="en-US" b="0" i="0">
                <a:solidFill>
                  <a:srgbClr val="202124"/>
                </a:solidFill>
                <a:effectLst/>
                <a:latin typeface="arial" panose="020B0604020202020204" pitchFamily="34" charset="0"/>
              </a:rPr>
              <a:t>''</a:t>
            </a:r>
            <a:r>
              <a:rPr lang="en-US" i="1"/>
              <a:t>I began my illustrious carrier in journalism…</a:t>
            </a:r>
            <a:r>
              <a:rPr lang="en-US" b="0" i="0">
                <a:solidFill>
                  <a:srgbClr val="202124"/>
                </a:solidFill>
                <a:effectLst/>
                <a:latin typeface="arial" panose="020B0604020202020204" pitchFamily="34" charset="0"/>
              </a:rPr>
              <a:t>''</a:t>
            </a:r>
            <a:endParaRPr lang="en-US" i="1"/>
          </a:p>
        </p:txBody>
      </p:sp>
      <p:sp>
        <p:nvSpPr>
          <p:cNvPr id="3" name="Slide Number Placeholder 2">
            <a:extLst>
              <a:ext uri="{FF2B5EF4-FFF2-40B4-BE49-F238E27FC236}">
                <a16:creationId xmlns:a16="http://schemas.microsoft.com/office/drawing/2014/main" id="{6FEDEC18-4218-B8DC-EBF5-08E1B34C3C59}"/>
              </a:ext>
            </a:extLst>
          </p:cNvPr>
          <p:cNvSpPr>
            <a:spLocks noGrp="1"/>
          </p:cNvSpPr>
          <p:nvPr>
            <p:ph type="sldNum" sz="quarter" idx="12"/>
          </p:nvPr>
        </p:nvSpPr>
        <p:spPr/>
        <p:txBody>
          <a:bodyPr/>
          <a:lstStyle/>
          <a:p>
            <a:fld id="{DF986BDD-F95F-4181-AE47-1964E683E3C8}" type="slidenum">
              <a:rPr lang="en-US" smtClean="0"/>
              <a:t>29</a:t>
            </a:fld>
            <a:endParaRPr lang="en-US"/>
          </a:p>
        </p:txBody>
      </p:sp>
    </p:spTree>
    <p:extLst>
      <p:ext uri="{BB962C8B-B14F-4D97-AF65-F5344CB8AC3E}">
        <p14:creationId xmlns:p14="http://schemas.microsoft.com/office/powerpoint/2010/main" val="340851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38327" y="158176"/>
            <a:ext cx="11571052"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35353"/>
              <a:buFont typeface="Calibri"/>
              <a:buNone/>
            </a:pPr>
            <a:r>
              <a:rPr lang="en-US" sz="2800" b="1">
                <a:latin typeface="Helvetica Neue" panose="020B0604020202020204"/>
              </a:rPr>
              <a:t>Mechanistic understanding of language processing in the brain: </a:t>
            </a:r>
            <a:br>
              <a:rPr lang="en-US" sz="2800" b="1">
                <a:latin typeface="Helvetica Neue" panose="020B0604020202020204"/>
              </a:rPr>
            </a:br>
            <a:r>
              <a:rPr lang="en-US" sz="2800" b="1">
                <a:latin typeface="Helvetica Neue" panose="020B0604020202020204"/>
              </a:rPr>
              <a:t>four big questions</a:t>
            </a:r>
            <a:endParaRPr sz="2800" b="1">
              <a:latin typeface="Helvetica Neue" panose="020B0604020202020204"/>
            </a:endParaRPr>
          </a:p>
        </p:txBody>
      </p:sp>
      <p:grpSp>
        <p:nvGrpSpPr>
          <p:cNvPr id="106" name="Google Shape;106;p2"/>
          <p:cNvGrpSpPr/>
          <p:nvPr/>
        </p:nvGrpSpPr>
        <p:grpSpPr>
          <a:xfrm>
            <a:off x="1479752" y="4217354"/>
            <a:ext cx="3258371" cy="2188889"/>
            <a:chOff x="1630238" y="1189075"/>
            <a:chExt cx="2443839" cy="1463748"/>
          </a:xfrm>
        </p:grpSpPr>
        <p:pic>
          <p:nvPicPr>
            <p:cNvPr id="107" name="Google Shape;107;p2"/>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108" name="Google Shape;108;p2"/>
            <p:cNvSpPr txBox="1"/>
            <p:nvPr/>
          </p:nvSpPr>
          <p:spPr>
            <a:xfrm>
              <a:off x="2388438" y="1189075"/>
              <a:ext cx="1308000" cy="4803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b="0" i="0" u="none" strike="noStrike" cap="none">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09" name="Google Shape;109;p2"/>
          <p:cNvGrpSpPr/>
          <p:nvPr/>
        </p:nvGrpSpPr>
        <p:grpSpPr>
          <a:xfrm>
            <a:off x="6912170" y="1261372"/>
            <a:ext cx="3382578" cy="2277942"/>
            <a:chOff x="4866126" y="1189075"/>
            <a:chExt cx="2536997" cy="1708499"/>
          </a:xfrm>
        </p:grpSpPr>
        <p:pic>
          <p:nvPicPr>
            <p:cNvPr id="110" name="Google Shape;110;p2"/>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111" name="Google Shape;111;p2"/>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112" name="Google Shape;112;p2"/>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13" name="Google Shape;113;p2"/>
          <p:cNvGrpSpPr/>
          <p:nvPr/>
        </p:nvGrpSpPr>
        <p:grpSpPr>
          <a:xfrm>
            <a:off x="1429743" y="1261372"/>
            <a:ext cx="3053505" cy="2430252"/>
            <a:chOff x="2114050" y="3069585"/>
            <a:chExt cx="1365000" cy="1333764"/>
          </a:xfrm>
        </p:grpSpPr>
        <p:pic>
          <p:nvPicPr>
            <p:cNvPr id="114" name="Google Shape;114;p2"/>
            <p:cNvPicPr preferRelativeResize="0"/>
            <p:nvPr/>
          </p:nvPicPr>
          <p:blipFill rotWithShape="1">
            <a:blip r:embed="rId5">
              <a:alphaModFix/>
            </a:blip>
            <a:srcRect/>
            <a:stretch/>
          </p:blipFill>
          <p:spPr>
            <a:xfrm>
              <a:off x="2114050" y="3537675"/>
              <a:ext cx="1365000" cy="865674"/>
            </a:xfrm>
            <a:prstGeom prst="rect">
              <a:avLst/>
            </a:prstGeom>
            <a:noFill/>
            <a:ln>
              <a:noFill/>
            </a:ln>
          </p:spPr>
        </p:pic>
        <p:sp>
          <p:nvSpPr>
            <p:cNvPr id="115" name="Google Shape;115;p2"/>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sp>
        <p:nvSpPr>
          <p:cNvPr id="119" name="Google Shape;119;p2"/>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120" name="Google Shape;120;p2"/>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 name="Slide Number Placeholder 2">
            <a:extLst>
              <a:ext uri="{FF2B5EF4-FFF2-40B4-BE49-F238E27FC236}">
                <a16:creationId xmlns:a16="http://schemas.microsoft.com/office/drawing/2014/main" id="{1BB83FC0-6DB0-49AF-FDBB-714B71D747C4}"/>
              </a:ext>
            </a:extLst>
          </p:cNvPr>
          <p:cNvSpPr>
            <a:spLocks noGrp="1"/>
          </p:cNvSpPr>
          <p:nvPr>
            <p:ph type="sldNum" idx="12"/>
          </p:nvPr>
        </p:nvSpPr>
        <p:spPr/>
        <p:txBody>
          <a:bodyPr/>
          <a:lstStyle/>
          <a:p>
            <a:fld id="{00000000-1234-1234-1234-123412341234}" type="slidenum">
              <a:rPr lang="en" smtClean="0"/>
              <a:pPr/>
              <a:t>3</a:t>
            </a:fld>
            <a:endParaRPr lang="en"/>
          </a:p>
        </p:txBody>
      </p:sp>
      <p:grpSp>
        <p:nvGrpSpPr>
          <p:cNvPr id="7" name="Group 6">
            <a:extLst>
              <a:ext uri="{FF2B5EF4-FFF2-40B4-BE49-F238E27FC236}">
                <a16:creationId xmlns:a16="http://schemas.microsoft.com/office/drawing/2014/main" id="{97111E10-95A2-85F6-4EE2-31A7F511F933}"/>
              </a:ext>
            </a:extLst>
          </p:cNvPr>
          <p:cNvGrpSpPr/>
          <p:nvPr/>
        </p:nvGrpSpPr>
        <p:grpSpPr>
          <a:xfrm>
            <a:off x="5248771" y="3629379"/>
            <a:ext cx="7729049" cy="2847064"/>
            <a:chOff x="5248771" y="3629379"/>
            <a:chExt cx="7729049" cy="2847064"/>
          </a:xfrm>
        </p:grpSpPr>
        <p:grpSp>
          <p:nvGrpSpPr>
            <p:cNvPr id="2" name="Group 1">
              <a:extLst>
                <a:ext uri="{FF2B5EF4-FFF2-40B4-BE49-F238E27FC236}">
                  <a16:creationId xmlns:a16="http://schemas.microsoft.com/office/drawing/2014/main" id="{8AF20995-0AF8-1002-6D67-7EEC93EC7EB2}"/>
                </a:ext>
              </a:extLst>
            </p:cNvPr>
            <p:cNvGrpSpPr/>
            <p:nvPr/>
          </p:nvGrpSpPr>
          <p:grpSpPr>
            <a:xfrm>
              <a:off x="5248771" y="4217354"/>
              <a:ext cx="7729049" cy="718200"/>
              <a:chOff x="8077926" y="4808277"/>
              <a:chExt cx="7729049" cy="718200"/>
            </a:xfrm>
          </p:grpSpPr>
          <p:sp>
            <p:nvSpPr>
              <p:cNvPr id="105" name="Google Shape;105;p2"/>
              <p:cNvSpPr txBox="1"/>
              <p:nvPr/>
            </p:nvSpPr>
            <p:spPr>
              <a:xfrm>
                <a:off x="13498475" y="4808277"/>
                <a:ext cx="2308500" cy="7182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333"/>
                  </a:spcAft>
                  <a:buNone/>
                </a:pPr>
                <a:r>
                  <a:rPr lang="en-US" sz="3067" b="0" i="0" u="none" strike="noStrike" cap="none">
                    <a:solidFill>
                      <a:schemeClr val="dk1"/>
                    </a:solidFill>
                    <a:latin typeface="Calibri"/>
                    <a:ea typeface="Calibri"/>
                    <a:cs typeface="Calibri"/>
                    <a:sym typeface="Calibri"/>
                  </a:rPr>
                  <a:t> How</a:t>
                </a:r>
                <a:endParaRPr sz="3067" b="0" i="0" u="none" strike="noStrike" cap="none">
                  <a:solidFill>
                    <a:schemeClr val="dk1"/>
                  </a:solidFill>
                  <a:latin typeface="Calibri"/>
                  <a:ea typeface="Calibri"/>
                  <a:cs typeface="Calibri"/>
                  <a:sym typeface="Calibri"/>
                </a:endParaRPr>
              </a:p>
            </p:txBody>
          </p:sp>
          <p:sp>
            <p:nvSpPr>
              <p:cNvPr id="118" name="Google Shape;118;p2"/>
              <p:cNvSpPr/>
              <p:nvPr/>
            </p:nvSpPr>
            <p:spPr>
              <a:xfrm>
                <a:off x="8077926" y="4877638"/>
                <a:ext cx="690383" cy="195195"/>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5" name="Picture 4" descr="A diagram of a cat&#10;&#10;Description automatically generated">
              <a:extLst>
                <a:ext uri="{FF2B5EF4-FFF2-40B4-BE49-F238E27FC236}">
                  <a16:creationId xmlns:a16="http://schemas.microsoft.com/office/drawing/2014/main" id="{4CE62559-1AAB-B573-D0BB-F8BCDCB0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100" y="3629379"/>
              <a:ext cx="2987743" cy="2847064"/>
            </a:xfrm>
            <a:prstGeom prst="rect">
              <a:avLst/>
            </a:prstGeom>
          </p:spPr>
        </p:pic>
      </p:grpSp>
      <p:sp>
        <p:nvSpPr>
          <p:cNvPr id="6" name="Rectangle 5">
            <a:extLst>
              <a:ext uri="{FF2B5EF4-FFF2-40B4-BE49-F238E27FC236}">
                <a16:creationId xmlns:a16="http://schemas.microsoft.com/office/drawing/2014/main" id="{9A054277-5AC7-3EC7-A1A0-C5C2AD48549B}"/>
              </a:ext>
            </a:extLst>
          </p:cNvPr>
          <p:cNvSpPr/>
          <p:nvPr/>
        </p:nvSpPr>
        <p:spPr>
          <a:xfrm>
            <a:off x="7151914" y="3585835"/>
            <a:ext cx="1121229" cy="71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1095;p133">
            <a:extLst>
              <a:ext uri="{FF2B5EF4-FFF2-40B4-BE49-F238E27FC236}">
                <a16:creationId xmlns:a16="http://schemas.microsoft.com/office/drawing/2014/main" id="{134A34B7-F111-D52C-21C9-AE982E560C60}"/>
              </a:ext>
            </a:extLst>
          </p:cNvPr>
          <p:cNvSpPr/>
          <p:nvPr/>
        </p:nvSpPr>
        <p:spPr>
          <a:xfrm>
            <a:off x="7962643" y="1281077"/>
            <a:ext cx="2215500" cy="1343400"/>
          </a:xfrm>
          <a:prstGeom prst="roundRect">
            <a:avLst>
              <a:gd name="adj" fmla="val 16667"/>
            </a:avLst>
          </a:prstGeom>
          <a:solidFill>
            <a:schemeClr val="lt1"/>
          </a:solid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p133">
            <a:extLst>
              <a:ext uri="{FF2B5EF4-FFF2-40B4-BE49-F238E27FC236}">
                <a16:creationId xmlns:a16="http://schemas.microsoft.com/office/drawing/2014/main" id="{08590BE8-AF12-94AB-4B35-8BA4E3E63C29}"/>
              </a:ext>
            </a:extLst>
          </p:cNvPr>
          <p:cNvSpPr/>
          <p:nvPr/>
        </p:nvSpPr>
        <p:spPr>
          <a:xfrm>
            <a:off x="4820375" y="1281077"/>
            <a:ext cx="2215500" cy="1343400"/>
          </a:xfrm>
          <a:prstGeom prst="roundRect">
            <a:avLst>
              <a:gd name="adj" fmla="val 16667"/>
            </a:avLst>
          </a:prstGeom>
          <a:solidFill>
            <a:schemeClr val="lt1"/>
          </a:solidFill>
          <a:ln w="38100" cap="flat" cmpd="sng">
            <a:solidFill>
              <a:srgbClr val="0070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133">
            <a:extLst>
              <a:ext uri="{FF2B5EF4-FFF2-40B4-BE49-F238E27FC236}">
                <a16:creationId xmlns:a16="http://schemas.microsoft.com/office/drawing/2014/main" id="{BF2DC710-6780-B336-3A84-0F9FF22977B2}"/>
              </a:ext>
            </a:extLst>
          </p:cNvPr>
          <p:cNvSpPr/>
          <p:nvPr/>
        </p:nvSpPr>
        <p:spPr>
          <a:xfrm>
            <a:off x="1970810" y="1281077"/>
            <a:ext cx="2215500" cy="1343400"/>
          </a:xfrm>
          <a:prstGeom prst="roundRect">
            <a:avLst>
              <a:gd name="adj" fmla="val 16667"/>
            </a:avLst>
          </a:prstGeom>
          <a:solidFill>
            <a:schemeClr val="lt1"/>
          </a:solid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9DC7C24-EB66-B478-A642-86930AA9A051}"/>
              </a:ext>
            </a:extLst>
          </p:cNvPr>
          <p:cNvSpPr>
            <a:spLocks noGrp="1"/>
          </p:cNvSpPr>
          <p:nvPr>
            <p:ph type="title"/>
          </p:nvPr>
        </p:nvSpPr>
        <p:spPr>
          <a:xfrm>
            <a:off x="370610" y="179391"/>
            <a:ext cx="10515600" cy="701675"/>
          </a:xfrm>
        </p:spPr>
        <p:txBody>
          <a:bodyPr>
            <a:normAutofit/>
          </a:bodyPr>
          <a:lstStyle/>
          <a:p>
            <a:r>
              <a:rPr lang="en-US" sz="2800" b="1">
                <a:latin typeface="Helvetica Neue" panose="020B0604020202020204"/>
              </a:rPr>
              <a:t>Text: Feature Representaions</a:t>
            </a:r>
          </a:p>
        </p:txBody>
      </p:sp>
      <p:sp>
        <p:nvSpPr>
          <p:cNvPr id="4" name="Google Shape;417;p82">
            <a:extLst>
              <a:ext uri="{FF2B5EF4-FFF2-40B4-BE49-F238E27FC236}">
                <a16:creationId xmlns:a16="http://schemas.microsoft.com/office/drawing/2014/main" id="{F8F145C0-2C3C-4519-9817-1B1DCA5B5466}"/>
              </a:ext>
            </a:extLst>
          </p:cNvPr>
          <p:cNvSpPr txBox="1"/>
          <p:nvPr/>
        </p:nvSpPr>
        <p:spPr>
          <a:xfrm>
            <a:off x="7962643" y="1475627"/>
            <a:ext cx="2215500" cy="954300"/>
          </a:xfrm>
          <a:prstGeom prst="rect">
            <a:avLst/>
          </a:prstGeom>
          <a:noFill/>
          <a:ln>
            <a:noFill/>
          </a:ln>
        </p:spPr>
        <p:txBody>
          <a:bodyPr spcFirstLastPara="1" wrap="square" lIns="91425" tIns="91425" rIns="91425" bIns="91425" anchor="t" anchorCtr="0">
            <a:spAutoFit/>
          </a:bodyPr>
          <a:lstStyle/>
          <a:p>
            <a:pPr lvl="0" algn="ctr"/>
            <a:r>
              <a:rPr lang="en" sz="2500" b="1">
                <a:latin typeface="Roboto"/>
                <a:ea typeface="Roboto"/>
                <a:cs typeface="Roboto"/>
                <a:sym typeface="Roboto"/>
              </a:rPr>
              <a:t>Semantic embeddings</a:t>
            </a:r>
            <a:endParaRPr sz="2500" b="1">
              <a:latin typeface="Roboto"/>
              <a:ea typeface="Roboto"/>
              <a:cs typeface="Roboto"/>
              <a:sym typeface="Roboto"/>
            </a:endParaRPr>
          </a:p>
        </p:txBody>
      </p:sp>
      <p:cxnSp>
        <p:nvCxnSpPr>
          <p:cNvPr id="6" name="Google Shape;419;p82">
            <a:extLst>
              <a:ext uri="{FF2B5EF4-FFF2-40B4-BE49-F238E27FC236}">
                <a16:creationId xmlns:a16="http://schemas.microsoft.com/office/drawing/2014/main" id="{01C3B394-041B-1E9A-BEDC-7A42F8684A01}"/>
              </a:ext>
            </a:extLst>
          </p:cNvPr>
          <p:cNvCxnSpPr/>
          <p:nvPr/>
        </p:nvCxnSpPr>
        <p:spPr>
          <a:xfrm>
            <a:off x="7292925" y="1436732"/>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8" name="Google Shape;421;p82">
            <a:extLst>
              <a:ext uri="{FF2B5EF4-FFF2-40B4-BE49-F238E27FC236}">
                <a16:creationId xmlns:a16="http://schemas.microsoft.com/office/drawing/2014/main" id="{FF01F519-9545-A0CC-02DD-018733EA4CE6}"/>
              </a:ext>
            </a:extLst>
          </p:cNvPr>
          <p:cNvSpPr txBox="1"/>
          <p:nvPr/>
        </p:nvSpPr>
        <p:spPr>
          <a:xfrm>
            <a:off x="4820375" y="1436509"/>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Recurrent models</a:t>
            </a:r>
            <a:endParaRPr sz="2500" b="1">
              <a:latin typeface="Roboto"/>
              <a:ea typeface="Roboto"/>
              <a:cs typeface="Roboto"/>
              <a:sym typeface="Roboto"/>
            </a:endParaRPr>
          </a:p>
        </p:txBody>
      </p:sp>
      <p:cxnSp>
        <p:nvCxnSpPr>
          <p:cNvPr id="9" name="Google Shape;419;p82">
            <a:extLst>
              <a:ext uri="{FF2B5EF4-FFF2-40B4-BE49-F238E27FC236}">
                <a16:creationId xmlns:a16="http://schemas.microsoft.com/office/drawing/2014/main" id="{8F804F96-6B3C-FE9A-B48F-6A0DBBD78998}"/>
              </a:ext>
            </a:extLst>
          </p:cNvPr>
          <p:cNvCxnSpPr/>
          <p:nvPr/>
        </p:nvCxnSpPr>
        <p:spPr>
          <a:xfrm>
            <a:off x="4573850" y="1436732"/>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10" name="Google Shape;421;p82">
            <a:extLst>
              <a:ext uri="{FF2B5EF4-FFF2-40B4-BE49-F238E27FC236}">
                <a16:creationId xmlns:a16="http://schemas.microsoft.com/office/drawing/2014/main" id="{FCA0F906-3EF7-A59A-662A-35721B89610D}"/>
              </a:ext>
            </a:extLst>
          </p:cNvPr>
          <p:cNvSpPr txBox="1"/>
          <p:nvPr/>
        </p:nvSpPr>
        <p:spPr>
          <a:xfrm>
            <a:off x="1895475" y="1436732"/>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Static word </a:t>
            </a:r>
          </a:p>
          <a:p>
            <a:pPr marL="0" lvl="0" indent="0" algn="ctr" rtl="0">
              <a:spcBef>
                <a:spcPts val="0"/>
              </a:spcBef>
              <a:spcAft>
                <a:spcPts val="0"/>
              </a:spcAft>
              <a:buNone/>
            </a:pPr>
            <a:r>
              <a:rPr lang="en" sz="2500" b="1">
                <a:latin typeface="Roboto"/>
                <a:ea typeface="Roboto"/>
                <a:cs typeface="Roboto"/>
                <a:sym typeface="Roboto"/>
              </a:rPr>
              <a:t>embeddings</a:t>
            </a:r>
            <a:endParaRPr sz="2500" b="1">
              <a:latin typeface="Roboto"/>
              <a:ea typeface="Roboto"/>
              <a:cs typeface="Roboto"/>
              <a:sym typeface="Roboto"/>
            </a:endParaRPr>
          </a:p>
        </p:txBody>
      </p:sp>
      <p:sp>
        <p:nvSpPr>
          <p:cNvPr id="3" name="TextBox 2">
            <a:extLst>
              <a:ext uri="{FF2B5EF4-FFF2-40B4-BE49-F238E27FC236}">
                <a16:creationId xmlns:a16="http://schemas.microsoft.com/office/drawing/2014/main" id="{1CED3C6F-1A40-8A64-FF7D-78DC5E3C1154}"/>
              </a:ext>
            </a:extLst>
          </p:cNvPr>
          <p:cNvSpPr txBox="1"/>
          <p:nvPr/>
        </p:nvSpPr>
        <p:spPr>
          <a:xfrm>
            <a:off x="2606016" y="3353554"/>
            <a:ext cx="945087" cy="369332"/>
          </a:xfrm>
          <a:prstGeom prst="rect">
            <a:avLst/>
          </a:prstGeom>
          <a:noFill/>
        </p:spPr>
        <p:txBody>
          <a:bodyPr wrap="square" rtlCol="0">
            <a:spAutoFit/>
          </a:bodyPr>
          <a:lstStyle/>
          <a:p>
            <a:r>
              <a:rPr lang="en-US"/>
              <a:t>GloVe</a:t>
            </a:r>
          </a:p>
        </p:txBody>
      </p:sp>
      <p:sp>
        <p:nvSpPr>
          <p:cNvPr id="11" name="TextBox 10">
            <a:extLst>
              <a:ext uri="{FF2B5EF4-FFF2-40B4-BE49-F238E27FC236}">
                <a16:creationId xmlns:a16="http://schemas.microsoft.com/office/drawing/2014/main" id="{46B392C3-BE85-DA7F-B8CA-C2C06F9AC5EC}"/>
              </a:ext>
            </a:extLst>
          </p:cNvPr>
          <p:cNvSpPr txBox="1"/>
          <p:nvPr/>
        </p:nvSpPr>
        <p:spPr>
          <a:xfrm>
            <a:off x="4943417" y="2917982"/>
            <a:ext cx="2215500" cy="2031325"/>
          </a:xfrm>
          <a:prstGeom prst="rect">
            <a:avLst/>
          </a:prstGeom>
          <a:noFill/>
        </p:spPr>
        <p:txBody>
          <a:bodyPr wrap="square" rtlCol="0">
            <a:spAutoFit/>
          </a:bodyPr>
          <a:lstStyle/>
          <a:p>
            <a:r>
              <a:rPr lang="en-US"/>
              <a:t>Long Short-Term Memory Networks (LSTM)</a:t>
            </a:r>
          </a:p>
          <a:p>
            <a:pPr marL="285750" indent="-285750">
              <a:buFont typeface="Arial" panose="020B0604020202020204" pitchFamily="34" charset="0"/>
              <a:buChar char="•"/>
            </a:pPr>
            <a:r>
              <a:rPr lang="en-US"/>
              <a:t>Cell state (long memory)</a:t>
            </a:r>
          </a:p>
          <a:p>
            <a:pPr marL="285750" indent="-285750">
              <a:buFont typeface="Arial" panose="020B0604020202020204" pitchFamily="34" charset="0"/>
              <a:buChar char="•"/>
            </a:pPr>
            <a:r>
              <a:rPr lang="en-US"/>
              <a:t>Hidden state (short memory)</a:t>
            </a:r>
          </a:p>
        </p:txBody>
      </p:sp>
      <p:sp>
        <p:nvSpPr>
          <p:cNvPr id="14" name="TextBox 13">
            <a:extLst>
              <a:ext uri="{FF2B5EF4-FFF2-40B4-BE49-F238E27FC236}">
                <a16:creationId xmlns:a16="http://schemas.microsoft.com/office/drawing/2014/main" id="{5AB05240-3E0F-FBB5-E251-C380080E3436}"/>
              </a:ext>
            </a:extLst>
          </p:cNvPr>
          <p:cNvSpPr txBox="1"/>
          <p:nvPr/>
        </p:nvSpPr>
        <p:spPr>
          <a:xfrm>
            <a:off x="8152939" y="2977174"/>
            <a:ext cx="1834908" cy="646331"/>
          </a:xfrm>
          <a:prstGeom prst="rect">
            <a:avLst/>
          </a:prstGeom>
          <a:noFill/>
        </p:spPr>
        <p:txBody>
          <a:bodyPr wrap="square" rtlCol="0">
            <a:spAutoFit/>
          </a:bodyPr>
          <a:lstStyle/>
          <a:p>
            <a:r>
              <a:rPr lang="en-US"/>
              <a:t>ELMo</a:t>
            </a:r>
          </a:p>
          <a:p>
            <a:r>
              <a:rPr lang="en-US"/>
              <a:t>Longformer</a:t>
            </a:r>
          </a:p>
        </p:txBody>
      </p:sp>
      <p:sp>
        <p:nvSpPr>
          <p:cNvPr id="13" name="Slide Number Placeholder 12">
            <a:extLst>
              <a:ext uri="{FF2B5EF4-FFF2-40B4-BE49-F238E27FC236}">
                <a16:creationId xmlns:a16="http://schemas.microsoft.com/office/drawing/2014/main" id="{E8C47ABB-F956-DD8B-B41B-DC5C89CD8F28}"/>
              </a:ext>
            </a:extLst>
          </p:cNvPr>
          <p:cNvSpPr>
            <a:spLocks noGrp="1"/>
          </p:cNvSpPr>
          <p:nvPr>
            <p:ph type="sldNum" sz="quarter" idx="12"/>
          </p:nvPr>
        </p:nvSpPr>
        <p:spPr/>
        <p:txBody>
          <a:bodyPr/>
          <a:lstStyle/>
          <a:p>
            <a:fld id="{5F2E2D64-2AF7-44BE-8925-D454CE4894DF}" type="slidenum">
              <a:rPr lang="en-US" smtClean="0"/>
              <a:t>30</a:t>
            </a:fld>
            <a:endParaRPr lang="en-US"/>
          </a:p>
        </p:txBody>
      </p:sp>
    </p:spTree>
    <p:extLst>
      <p:ext uri="{BB962C8B-B14F-4D97-AF65-F5344CB8AC3E}">
        <p14:creationId xmlns:p14="http://schemas.microsoft.com/office/powerpoint/2010/main" val="39736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0" grpId="0" animBg="1"/>
      <p:bldP spid="4" grpId="0"/>
      <p:bldP spid="8" grpId="0"/>
      <p:bldP spid="10" grpId="0"/>
      <p:bldP spid="3"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8197-E757-417F-EFA8-6D3F6F36F6AF}"/>
              </a:ext>
            </a:extLst>
          </p:cNvPr>
          <p:cNvSpPr>
            <a:spLocks noGrp="1"/>
          </p:cNvSpPr>
          <p:nvPr>
            <p:ph type="title"/>
          </p:nvPr>
        </p:nvSpPr>
        <p:spPr>
          <a:xfrm>
            <a:off x="187960" y="80646"/>
            <a:ext cx="10515600" cy="508635"/>
          </a:xfrm>
        </p:spPr>
        <p:txBody>
          <a:bodyPr>
            <a:normAutofit/>
          </a:bodyPr>
          <a:lstStyle/>
          <a:p>
            <a:r>
              <a:rPr lang="en-US" sz="2800" b="1">
                <a:latin typeface="Helvetica Neue" panose="020B0604020202020204"/>
              </a:rPr>
              <a:t>Encoding Performance of language models</a:t>
            </a:r>
          </a:p>
        </p:txBody>
      </p:sp>
      <p:pic>
        <p:nvPicPr>
          <p:cNvPr id="11" name="Picture 10" descr="Chart, bar chart&#10;&#10;Description automatically generated">
            <a:extLst>
              <a:ext uri="{FF2B5EF4-FFF2-40B4-BE49-F238E27FC236}">
                <a16:creationId xmlns:a16="http://schemas.microsoft.com/office/drawing/2014/main" id="{AF807C85-DE25-9CD3-B1C4-8010BD059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96" y="1269240"/>
            <a:ext cx="9692640" cy="3178681"/>
          </a:xfrm>
          <a:prstGeom prst="rect">
            <a:avLst/>
          </a:prstGeom>
        </p:spPr>
      </p:pic>
      <p:sp>
        <p:nvSpPr>
          <p:cNvPr id="3" name="Slide Number Placeholder 2">
            <a:extLst>
              <a:ext uri="{FF2B5EF4-FFF2-40B4-BE49-F238E27FC236}">
                <a16:creationId xmlns:a16="http://schemas.microsoft.com/office/drawing/2014/main" id="{2F950038-44E5-C4F8-B10A-D907FDA2A2ED}"/>
              </a:ext>
            </a:extLst>
          </p:cNvPr>
          <p:cNvSpPr>
            <a:spLocks noGrp="1"/>
          </p:cNvSpPr>
          <p:nvPr>
            <p:ph type="sldNum" sz="quarter" idx="12"/>
          </p:nvPr>
        </p:nvSpPr>
        <p:spPr/>
        <p:txBody>
          <a:bodyPr/>
          <a:lstStyle/>
          <a:p>
            <a:fld id="{DF986BDD-F95F-4181-AE47-1964E683E3C8}" type="slidenum">
              <a:rPr lang="en-US" smtClean="0"/>
              <a:t>31</a:t>
            </a:fld>
            <a:endParaRPr lang="en-US"/>
          </a:p>
        </p:txBody>
      </p:sp>
      <p:sp>
        <p:nvSpPr>
          <p:cNvPr id="7" name="Oval 6">
            <a:extLst>
              <a:ext uri="{FF2B5EF4-FFF2-40B4-BE49-F238E27FC236}">
                <a16:creationId xmlns:a16="http://schemas.microsoft.com/office/drawing/2014/main" id="{DBE47587-B775-6B4F-B331-4D36BABBA5BB}"/>
              </a:ext>
            </a:extLst>
          </p:cNvPr>
          <p:cNvSpPr/>
          <p:nvPr/>
        </p:nvSpPr>
        <p:spPr>
          <a:xfrm>
            <a:off x="7178002" y="1439819"/>
            <a:ext cx="1636414" cy="3238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60;g2094abaaa3f_0_131">
            <a:extLst>
              <a:ext uri="{FF2B5EF4-FFF2-40B4-BE49-F238E27FC236}">
                <a16:creationId xmlns:a16="http://schemas.microsoft.com/office/drawing/2014/main" id="{5E78C2D5-AAC5-D223-35E4-6B1F33ECA835}"/>
              </a:ext>
            </a:extLst>
          </p:cNvPr>
          <p:cNvSpPr/>
          <p:nvPr/>
        </p:nvSpPr>
        <p:spPr>
          <a:xfrm>
            <a:off x="1546699" y="4530652"/>
            <a:ext cx="8046396" cy="887529"/>
          </a:xfrm>
          <a:prstGeom prst="rect">
            <a:avLst/>
          </a:prstGeom>
          <a:solidFill>
            <a:srgbClr val="FCE5CD"/>
          </a:solidFill>
          <a:ln>
            <a:noFill/>
          </a:ln>
        </p:spPr>
        <p:txBody>
          <a:bodyPr spcFirstLastPara="1" wrap="square" lIns="91425" tIns="45700" rIns="91425" bIns="45700" anchor="ctr" anchorCtr="0">
            <a:noAutofit/>
          </a:bodyPr>
          <a:lstStyle/>
          <a:p>
            <a:pPr marL="342900" lvl="0" indent="-342900">
              <a:buClr>
                <a:schemeClr val="dk1"/>
              </a:buClr>
              <a:buSzPts val="2800"/>
              <a:buFont typeface="Arial" panose="020B0604020202020204" pitchFamily="34" charset="0"/>
              <a:buChar char="•"/>
            </a:pPr>
            <a:r>
              <a:rPr lang="en-US" sz="2000">
                <a:solidFill>
                  <a:schemeClr val="dk1"/>
                </a:solidFill>
                <a:latin typeface="Helvetica Neue"/>
                <a:ea typeface="Helvetica Neue"/>
                <a:cs typeface="Helvetica Neue"/>
                <a:sym typeface="Helvetica Neue"/>
              </a:rPr>
              <a:t>Longformer model representations have high Pearson correlation across language rois and sensory regions (early auditory cortex)</a:t>
            </a:r>
          </a:p>
        </p:txBody>
      </p:sp>
      <p:sp>
        <p:nvSpPr>
          <p:cNvPr id="17" name="Google Shape;260;g2094abaaa3f_0_131">
            <a:extLst>
              <a:ext uri="{FF2B5EF4-FFF2-40B4-BE49-F238E27FC236}">
                <a16:creationId xmlns:a16="http://schemas.microsoft.com/office/drawing/2014/main" id="{F5B045AC-F047-9E7D-844C-AB1EC74401EB}"/>
              </a:ext>
            </a:extLst>
          </p:cNvPr>
          <p:cNvSpPr/>
          <p:nvPr/>
        </p:nvSpPr>
        <p:spPr>
          <a:xfrm>
            <a:off x="1562912" y="5578698"/>
            <a:ext cx="8046396" cy="887530"/>
          </a:xfrm>
          <a:prstGeom prst="rect">
            <a:avLst/>
          </a:prstGeom>
          <a:solidFill>
            <a:srgbClr val="FCE5CD"/>
          </a:solidFill>
          <a:ln>
            <a:noFill/>
          </a:ln>
        </p:spPr>
        <p:txBody>
          <a:bodyPr spcFirstLastPara="1" wrap="square" lIns="91425" tIns="45700" rIns="91425" bIns="45700" anchor="ctr" anchorCtr="0">
            <a:noAutofit/>
          </a:bodyPr>
          <a:lstStyle/>
          <a:p>
            <a:pPr marL="342900" lvl="0" indent="-342900">
              <a:buClr>
                <a:schemeClr val="dk1"/>
              </a:buClr>
              <a:buSzPts val="2800"/>
              <a:buFont typeface="Arial" panose="020B0604020202020204" pitchFamily="34" charset="0"/>
              <a:buChar char="•"/>
            </a:pPr>
            <a:r>
              <a:rPr lang="en-US" sz="2000">
                <a:solidFill>
                  <a:schemeClr val="dk1"/>
                </a:solidFill>
                <a:latin typeface="Helvetica Neue"/>
                <a:ea typeface="Helvetica Neue"/>
                <a:cs typeface="Helvetica Neue"/>
                <a:sym typeface="Helvetica Neue"/>
              </a:rPr>
              <a:t>LSTM cell state representations display better brain alignment than hidden state representations</a:t>
            </a:r>
          </a:p>
        </p:txBody>
      </p:sp>
      <p:sp>
        <p:nvSpPr>
          <p:cNvPr id="20" name="Oval 19">
            <a:extLst>
              <a:ext uri="{FF2B5EF4-FFF2-40B4-BE49-F238E27FC236}">
                <a16:creationId xmlns:a16="http://schemas.microsoft.com/office/drawing/2014/main" id="{0F4F751A-460D-73D8-3A4F-461E539A5F62}"/>
              </a:ext>
            </a:extLst>
          </p:cNvPr>
          <p:cNvSpPr/>
          <p:nvPr/>
        </p:nvSpPr>
        <p:spPr>
          <a:xfrm>
            <a:off x="1065790" y="1404045"/>
            <a:ext cx="1636414" cy="32385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DBAB7E8-9141-9192-2750-2893182B908C}"/>
              </a:ext>
            </a:extLst>
          </p:cNvPr>
          <p:cNvSpPr/>
          <p:nvPr/>
        </p:nvSpPr>
        <p:spPr>
          <a:xfrm>
            <a:off x="3011523" y="1439819"/>
            <a:ext cx="1636414" cy="32385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4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8197-E757-417F-EFA8-6D3F6F36F6AF}"/>
              </a:ext>
            </a:extLst>
          </p:cNvPr>
          <p:cNvSpPr>
            <a:spLocks noGrp="1"/>
          </p:cNvSpPr>
          <p:nvPr>
            <p:ph type="title"/>
          </p:nvPr>
        </p:nvSpPr>
        <p:spPr>
          <a:xfrm>
            <a:off x="187960" y="80646"/>
            <a:ext cx="10515600" cy="508635"/>
          </a:xfrm>
        </p:spPr>
        <p:txBody>
          <a:bodyPr>
            <a:normAutofit/>
          </a:bodyPr>
          <a:lstStyle/>
          <a:p>
            <a:r>
              <a:rPr lang="en-US" sz="2800" b="1">
                <a:latin typeface="Helvetica Neue" panose="020B0604020202020204"/>
              </a:rPr>
              <a:t>Layer-wise encoding performance: Longformer</a:t>
            </a:r>
          </a:p>
        </p:txBody>
      </p:sp>
      <p:sp>
        <p:nvSpPr>
          <p:cNvPr id="3" name="Slide Number Placeholder 2">
            <a:extLst>
              <a:ext uri="{FF2B5EF4-FFF2-40B4-BE49-F238E27FC236}">
                <a16:creationId xmlns:a16="http://schemas.microsoft.com/office/drawing/2014/main" id="{2F950038-44E5-C4F8-B10A-D907FDA2A2ED}"/>
              </a:ext>
            </a:extLst>
          </p:cNvPr>
          <p:cNvSpPr>
            <a:spLocks noGrp="1"/>
          </p:cNvSpPr>
          <p:nvPr>
            <p:ph type="sldNum" sz="quarter" idx="12"/>
          </p:nvPr>
        </p:nvSpPr>
        <p:spPr/>
        <p:txBody>
          <a:bodyPr/>
          <a:lstStyle/>
          <a:p>
            <a:fld id="{DF986BDD-F95F-4181-AE47-1964E683E3C8}" type="slidenum">
              <a:rPr lang="en-US" smtClean="0"/>
              <a:t>32</a:t>
            </a:fld>
            <a:endParaRPr lang="en-US"/>
          </a:p>
        </p:txBody>
      </p:sp>
      <p:pic>
        <p:nvPicPr>
          <p:cNvPr id="22" name="Content Placeholder 4" descr="Chart, line chart&#10;&#10;Description automatically generated">
            <a:extLst>
              <a:ext uri="{FF2B5EF4-FFF2-40B4-BE49-F238E27FC236}">
                <a16:creationId xmlns:a16="http://schemas.microsoft.com/office/drawing/2014/main" id="{2DA3D932-321A-53D0-4FE3-B35F08634E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0335" y="949312"/>
            <a:ext cx="6228080" cy="4531360"/>
          </a:xfrm>
        </p:spPr>
      </p:pic>
      <p:sp>
        <p:nvSpPr>
          <p:cNvPr id="23" name="Google Shape;260;g2094abaaa3f_0_131">
            <a:extLst>
              <a:ext uri="{FF2B5EF4-FFF2-40B4-BE49-F238E27FC236}">
                <a16:creationId xmlns:a16="http://schemas.microsoft.com/office/drawing/2014/main" id="{4F0133A7-94C4-E826-9537-8205BEA82494}"/>
              </a:ext>
            </a:extLst>
          </p:cNvPr>
          <p:cNvSpPr/>
          <p:nvPr/>
        </p:nvSpPr>
        <p:spPr>
          <a:xfrm>
            <a:off x="3784060" y="5844702"/>
            <a:ext cx="5835206" cy="457823"/>
          </a:xfrm>
          <a:prstGeom prst="rect">
            <a:avLst/>
          </a:prstGeom>
          <a:solidFill>
            <a:srgbClr val="FCE5CD"/>
          </a:solidFill>
          <a:ln>
            <a:noFill/>
          </a:ln>
        </p:spPr>
        <p:txBody>
          <a:bodyPr spcFirstLastPara="1" wrap="square" lIns="91425" tIns="45700" rIns="91425" bIns="45700" anchor="ctr" anchorCtr="0">
            <a:noAutofit/>
          </a:bodyPr>
          <a:lstStyle/>
          <a:p>
            <a:pPr lvl="0" algn="ctr">
              <a:buClr>
                <a:schemeClr val="dk1"/>
              </a:buClr>
              <a:buSzPts val="2800"/>
            </a:pPr>
            <a:r>
              <a:rPr lang="en-US" sz="2000">
                <a:solidFill>
                  <a:schemeClr val="dk1"/>
                </a:solidFill>
                <a:latin typeface="Helvetica Neue"/>
                <a:ea typeface="Helvetica Neue"/>
                <a:cs typeface="Helvetica Neue"/>
                <a:sym typeface="Helvetica Neue"/>
              </a:rPr>
              <a:t>best alignment with fMRI in middle layers</a:t>
            </a:r>
          </a:p>
        </p:txBody>
      </p:sp>
    </p:spTree>
    <p:extLst>
      <p:ext uri="{BB962C8B-B14F-4D97-AF65-F5344CB8AC3E}">
        <p14:creationId xmlns:p14="http://schemas.microsoft.com/office/powerpoint/2010/main" val="49929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8197-E757-417F-EFA8-6D3F6F36F6AF}"/>
              </a:ext>
            </a:extLst>
          </p:cNvPr>
          <p:cNvSpPr>
            <a:spLocks noGrp="1"/>
          </p:cNvSpPr>
          <p:nvPr>
            <p:ph type="title"/>
          </p:nvPr>
        </p:nvSpPr>
        <p:spPr>
          <a:xfrm>
            <a:off x="187960" y="80646"/>
            <a:ext cx="10515600" cy="508635"/>
          </a:xfrm>
        </p:spPr>
        <p:txBody>
          <a:bodyPr>
            <a:normAutofit/>
          </a:bodyPr>
          <a:lstStyle/>
          <a:p>
            <a:r>
              <a:rPr lang="en-US" sz="2800" b="1">
                <a:latin typeface="Helvetica Neue" panose="020B0604020202020204"/>
              </a:rPr>
              <a:t>Effect of context length on longer-context language models</a:t>
            </a:r>
          </a:p>
        </p:txBody>
      </p:sp>
      <p:sp>
        <p:nvSpPr>
          <p:cNvPr id="3" name="Slide Number Placeholder 2">
            <a:extLst>
              <a:ext uri="{FF2B5EF4-FFF2-40B4-BE49-F238E27FC236}">
                <a16:creationId xmlns:a16="http://schemas.microsoft.com/office/drawing/2014/main" id="{2F950038-44E5-C4F8-B10A-D907FDA2A2ED}"/>
              </a:ext>
            </a:extLst>
          </p:cNvPr>
          <p:cNvSpPr>
            <a:spLocks noGrp="1"/>
          </p:cNvSpPr>
          <p:nvPr>
            <p:ph type="sldNum" sz="quarter" idx="12"/>
          </p:nvPr>
        </p:nvSpPr>
        <p:spPr/>
        <p:txBody>
          <a:bodyPr/>
          <a:lstStyle/>
          <a:p>
            <a:fld id="{DF986BDD-F95F-4181-AE47-1964E683E3C8}" type="slidenum">
              <a:rPr lang="en-US" smtClean="0"/>
              <a:t>33</a:t>
            </a:fld>
            <a:endParaRPr lang="en-US"/>
          </a:p>
        </p:txBody>
      </p:sp>
      <p:sp>
        <p:nvSpPr>
          <p:cNvPr id="23" name="Google Shape;260;g2094abaaa3f_0_131">
            <a:extLst>
              <a:ext uri="{FF2B5EF4-FFF2-40B4-BE49-F238E27FC236}">
                <a16:creationId xmlns:a16="http://schemas.microsoft.com/office/drawing/2014/main" id="{4F0133A7-94C4-E826-9537-8205BEA82494}"/>
              </a:ext>
            </a:extLst>
          </p:cNvPr>
          <p:cNvSpPr/>
          <p:nvPr/>
        </p:nvSpPr>
        <p:spPr>
          <a:xfrm>
            <a:off x="1823241" y="5418991"/>
            <a:ext cx="9008045" cy="739925"/>
          </a:xfrm>
          <a:prstGeom prst="rect">
            <a:avLst/>
          </a:prstGeom>
          <a:solidFill>
            <a:srgbClr val="FCE5CD"/>
          </a:solidFill>
          <a:ln>
            <a:noFill/>
          </a:ln>
        </p:spPr>
        <p:txBody>
          <a:bodyPr spcFirstLastPara="1" wrap="square" lIns="91425" tIns="45700" rIns="91425" bIns="45700" anchor="ctr" anchorCtr="0">
            <a:noAutofit/>
          </a:bodyPr>
          <a:lstStyle/>
          <a:p>
            <a:pPr lvl="0" algn="ctr">
              <a:buClr>
                <a:schemeClr val="dk1"/>
              </a:buClr>
              <a:buSzPts val="2800"/>
            </a:pPr>
            <a:r>
              <a:rPr lang="en-US" sz="2000">
                <a:solidFill>
                  <a:schemeClr val="dk1"/>
                </a:solidFill>
                <a:latin typeface="Helvetica Neue"/>
                <a:ea typeface="Helvetica Neue"/>
                <a:cs typeface="Helvetica Neue"/>
                <a:sym typeface="Helvetica Neue"/>
              </a:rPr>
              <a:t>brain alignment improves only when we provide longer input contexts (5-100)</a:t>
            </a:r>
          </a:p>
        </p:txBody>
      </p:sp>
      <p:pic>
        <p:nvPicPr>
          <p:cNvPr id="7" name="Picture 6" descr="A graph of different colored bars&#10;&#10;Description automatically generated">
            <a:extLst>
              <a:ext uri="{FF2B5EF4-FFF2-40B4-BE49-F238E27FC236}">
                <a16:creationId xmlns:a16="http://schemas.microsoft.com/office/drawing/2014/main" id="{0893A479-120F-497C-81B7-E22F68845EE1}"/>
              </a:ext>
            </a:extLst>
          </p:cNvPr>
          <p:cNvPicPr>
            <a:picLocks noChangeAspect="1"/>
          </p:cNvPicPr>
          <p:nvPr/>
        </p:nvPicPr>
        <p:blipFill rotWithShape="1">
          <a:blip r:embed="rId2">
            <a:extLst>
              <a:ext uri="{28A0092B-C50C-407E-A947-70E740481C1C}">
                <a14:useLocalDpi xmlns:a14="http://schemas.microsoft.com/office/drawing/2010/main" val="0"/>
              </a:ext>
            </a:extLst>
          </a:blip>
          <a:srcRect t="15590"/>
          <a:stretch/>
        </p:blipFill>
        <p:spPr>
          <a:xfrm>
            <a:off x="685800" y="1948543"/>
            <a:ext cx="10820400" cy="3273014"/>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AC3875AC-0408-0DA8-CDA8-BB361B4FEA18}"/>
              </a:ext>
            </a:extLst>
          </p:cNvPr>
          <p:cNvPicPr>
            <a:picLocks noChangeAspect="1"/>
          </p:cNvPicPr>
          <p:nvPr/>
        </p:nvPicPr>
        <p:blipFill rotWithShape="1">
          <a:blip r:embed="rId2">
            <a:extLst>
              <a:ext uri="{28A0092B-C50C-407E-A947-70E740481C1C}">
                <a14:useLocalDpi xmlns:a14="http://schemas.microsoft.com/office/drawing/2010/main" val="0"/>
              </a:ext>
            </a:extLst>
          </a:blip>
          <a:srcRect b="92458"/>
          <a:stretch/>
        </p:blipFill>
        <p:spPr>
          <a:xfrm>
            <a:off x="685800" y="1602287"/>
            <a:ext cx="10820400" cy="292431"/>
          </a:xfrm>
          <a:prstGeom prst="rect">
            <a:avLst/>
          </a:prstGeom>
        </p:spPr>
      </p:pic>
      <p:sp>
        <p:nvSpPr>
          <p:cNvPr id="10" name="TextBox 9">
            <a:extLst>
              <a:ext uri="{FF2B5EF4-FFF2-40B4-BE49-F238E27FC236}">
                <a16:creationId xmlns:a16="http://schemas.microsoft.com/office/drawing/2014/main" id="{1F8D77C7-0B3B-1DEC-3012-1D78D4DA4497}"/>
              </a:ext>
            </a:extLst>
          </p:cNvPr>
          <p:cNvSpPr txBox="1"/>
          <p:nvPr/>
        </p:nvSpPr>
        <p:spPr>
          <a:xfrm>
            <a:off x="480011" y="972011"/>
            <a:ext cx="1834909" cy="369332"/>
          </a:xfrm>
          <a:prstGeom prst="rect">
            <a:avLst/>
          </a:prstGeom>
          <a:noFill/>
        </p:spPr>
        <p:txBody>
          <a:bodyPr wrap="square" rtlCol="0">
            <a:spAutoFit/>
          </a:bodyPr>
          <a:lstStyle/>
          <a:p>
            <a:r>
              <a:rPr lang="en-US"/>
              <a:t>Longformer</a:t>
            </a:r>
          </a:p>
        </p:txBody>
      </p:sp>
      <p:sp>
        <p:nvSpPr>
          <p:cNvPr id="11" name="Oval 10">
            <a:extLst>
              <a:ext uri="{FF2B5EF4-FFF2-40B4-BE49-F238E27FC236}">
                <a16:creationId xmlns:a16="http://schemas.microsoft.com/office/drawing/2014/main" id="{BE678DBF-45C3-1282-6AF1-8CF27B3D694F}"/>
              </a:ext>
            </a:extLst>
          </p:cNvPr>
          <p:cNvSpPr/>
          <p:nvPr/>
        </p:nvSpPr>
        <p:spPr>
          <a:xfrm>
            <a:off x="5040086" y="1575374"/>
            <a:ext cx="1055914" cy="34625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2463B75-509B-198B-D4A1-FE9F5D94F544}"/>
              </a:ext>
            </a:extLst>
          </p:cNvPr>
          <p:cNvSpPr/>
          <p:nvPr/>
        </p:nvSpPr>
        <p:spPr>
          <a:xfrm>
            <a:off x="6204857" y="1602287"/>
            <a:ext cx="1132114" cy="3193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09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title"/>
          </p:nvPr>
        </p:nvSpPr>
        <p:spPr>
          <a:xfrm>
            <a:off x="381000" y="514349"/>
            <a:ext cx="12192000" cy="7428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Partial Conclusions</a:t>
            </a:r>
          </a:p>
        </p:txBody>
      </p:sp>
      <p:sp>
        <p:nvSpPr>
          <p:cNvPr id="5" name="Slide Number Placeholder 4">
            <a:extLst>
              <a:ext uri="{FF2B5EF4-FFF2-40B4-BE49-F238E27FC236}">
                <a16:creationId xmlns:a16="http://schemas.microsoft.com/office/drawing/2014/main" id="{ED323372-D9BA-C960-83CF-AD299A4FAEFF}"/>
              </a:ext>
            </a:extLst>
          </p:cNvPr>
          <p:cNvSpPr>
            <a:spLocks noGrp="1"/>
          </p:cNvSpPr>
          <p:nvPr>
            <p:ph type="sldNum" idx="12"/>
          </p:nvPr>
        </p:nvSpPr>
        <p:spPr/>
        <p:txBody>
          <a:bodyPr/>
          <a:lstStyle/>
          <a:p>
            <a:fld id="{00000000-1234-1234-1234-123412341234}" type="slidenum">
              <a:rPr lang="en" smtClean="0"/>
              <a:pPr/>
              <a:t>34</a:t>
            </a:fld>
            <a:endParaRPr lang="en"/>
          </a:p>
        </p:txBody>
      </p:sp>
      <p:sp>
        <p:nvSpPr>
          <p:cNvPr id="6" name="Google Shape;260;g2094abaaa3f_0_131">
            <a:extLst>
              <a:ext uri="{FF2B5EF4-FFF2-40B4-BE49-F238E27FC236}">
                <a16:creationId xmlns:a16="http://schemas.microsoft.com/office/drawing/2014/main" id="{9A4F6841-E64C-348C-C0D3-0C0A14369428}"/>
              </a:ext>
            </a:extLst>
          </p:cNvPr>
          <p:cNvSpPr/>
          <p:nvPr/>
        </p:nvSpPr>
        <p:spPr>
          <a:xfrm>
            <a:off x="412686" y="2470121"/>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Helvetica Neue"/>
                <a:ea typeface="Helvetica Neue"/>
                <a:cs typeface="Helvetica Neue"/>
                <a:sym typeface="Helvetica Neue"/>
              </a:rPr>
              <a:t>Richer representaions learned from language models, designed to integrate longer contexts, have improved alignment with human brain activity</a:t>
            </a:r>
          </a:p>
        </p:txBody>
      </p:sp>
      <p:sp>
        <p:nvSpPr>
          <p:cNvPr id="7" name="Google Shape;260;g2094abaaa3f_0_131">
            <a:extLst>
              <a:ext uri="{FF2B5EF4-FFF2-40B4-BE49-F238E27FC236}">
                <a16:creationId xmlns:a16="http://schemas.microsoft.com/office/drawing/2014/main" id="{E6668013-2CED-73F4-7560-FFD07D202875}"/>
              </a:ext>
            </a:extLst>
          </p:cNvPr>
          <p:cNvSpPr/>
          <p:nvPr/>
        </p:nvSpPr>
        <p:spPr>
          <a:xfrm>
            <a:off x="412686" y="1329349"/>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a:buClr>
                <a:schemeClr val="dk1"/>
              </a:buClr>
              <a:buSzPts val="2800"/>
            </a:pPr>
            <a:r>
              <a:rPr lang="en-US" sz="2000">
                <a:solidFill>
                  <a:schemeClr val="dk1"/>
                </a:solidFill>
                <a:latin typeface="Helvetica Neue"/>
                <a:ea typeface="Helvetica Neue"/>
                <a:cs typeface="Helvetica Neue"/>
                <a:sym typeface="Helvetica Neue"/>
              </a:rPr>
              <a:t>Use human brain recordings to evaluate how well representations from language models (static vs. recurrent vs. pretrained) can predict representations of the human brain during language comprehension</a:t>
            </a:r>
          </a:p>
        </p:txBody>
      </p:sp>
      <p:sp>
        <p:nvSpPr>
          <p:cNvPr id="8" name="Google Shape;260;g2094abaaa3f_0_131">
            <a:extLst>
              <a:ext uri="{FF2B5EF4-FFF2-40B4-BE49-F238E27FC236}">
                <a16:creationId xmlns:a16="http://schemas.microsoft.com/office/drawing/2014/main" id="{98FA5689-46CB-7D31-3CA3-C22876A83209}"/>
              </a:ext>
            </a:extLst>
          </p:cNvPr>
          <p:cNvSpPr/>
          <p:nvPr/>
        </p:nvSpPr>
        <p:spPr>
          <a:xfrm>
            <a:off x="412686" y="3612112"/>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Helvetica Neue"/>
                <a:ea typeface="Helvetica Neue"/>
                <a:cs typeface="Helvetica Neue"/>
                <a:sym typeface="Helvetica Neue"/>
              </a:rPr>
              <a:t>Pretrained language models significantly predict brain language regions that are thought to underlie language comprehension</a:t>
            </a:r>
          </a:p>
        </p:txBody>
      </p:sp>
    </p:spTree>
    <p:extLst>
      <p:ext uri="{BB962C8B-B14F-4D97-AF65-F5344CB8AC3E}">
        <p14:creationId xmlns:p14="http://schemas.microsoft.com/office/powerpoint/2010/main" val="8028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35</a:t>
            </a:fld>
            <a:endParaRPr/>
          </a:p>
        </p:txBody>
      </p:sp>
      <p:grpSp>
        <p:nvGrpSpPr>
          <p:cNvPr id="16" name="Group 15">
            <a:extLst>
              <a:ext uri="{FF2B5EF4-FFF2-40B4-BE49-F238E27FC236}">
                <a16:creationId xmlns:a16="http://schemas.microsoft.com/office/drawing/2014/main" id="{DD452C99-2050-2E0D-5612-22F3C3851CB4}"/>
              </a:ext>
            </a:extLst>
          </p:cNvPr>
          <p:cNvGrpSpPr/>
          <p:nvPr/>
        </p:nvGrpSpPr>
        <p:grpSpPr>
          <a:xfrm>
            <a:off x="28012" y="837435"/>
            <a:ext cx="3381577" cy="2713431"/>
            <a:chOff x="-75197" y="837435"/>
            <a:chExt cx="3482062" cy="2928517"/>
          </a:xfrm>
        </p:grpSpPr>
        <p:pic>
          <p:nvPicPr>
            <p:cNvPr id="4" name="Google Shape;799;p40">
              <a:extLst>
                <a:ext uri="{FF2B5EF4-FFF2-40B4-BE49-F238E27FC236}">
                  <a16:creationId xmlns:a16="http://schemas.microsoft.com/office/drawing/2014/main" id="{65C1DBEB-D2D8-3372-9B69-EEC4E09B2636}"/>
                </a:ext>
              </a:extLst>
            </p:cNvPr>
            <p:cNvPicPr preferRelativeResize="0"/>
            <p:nvPr/>
          </p:nvPicPr>
          <p:blipFill rotWithShape="1">
            <a:blip r:embed="rId3">
              <a:alphaModFix/>
            </a:blip>
            <a:srcRect l="70923" t="11552" r="5204" b="61555"/>
            <a:stretch/>
          </p:blipFill>
          <p:spPr>
            <a:xfrm>
              <a:off x="637364" y="1188048"/>
              <a:ext cx="1443593" cy="1313278"/>
            </a:xfrm>
            <a:prstGeom prst="rect">
              <a:avLst/>
            </a:prstGeom>
            <a:noFill/>
            <a:ln>
              <a:noFill/>
            </a:ln>
          </p:spPr>
        </p:pic>
        <p:sp>
          <p:nvSpPr>
            <p:cNvPr id="5" name="Google Shape;804;p40">
              <a:extLst>
                <a:ext uri="{FF2B5EF4-FFF2-40B4-BE49-F238E27FC236}">
                  <a16:creationId xmlns:a16="http://schemas.microsoft.com/office/drawing/2014/main" id="{F2BBBA2E-C716-8F54-CCA9-9C202ADAE8E3}"/>
                </a:ext>
              </a:extLst>
            </p:cNvPr>
            <p:cNvSpPr/>
            <p:nvPr/>
          </p:nvSpPr>
          <p:spPr>
            <a:xfrm rot="2700000" flipH="1">
              <a:off x="1563560" y="101035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5;p40">
              <a:extLst>
                <a:ext uri="{FF2B5EF4-FFF2-40B4-BE49-F238E27FC236}">
                  <a16:creationId xmlns:a16="http://schemas.microsoft.com/office/drawing/2014/main" id="{53303C08-5F33-BF59-E442-4F5EC59D707D}"/>
                </a:ext>
              </a:extLst>
            </p:cNvPr>
            <p:cNvSpPr/>
            <p:nvPr/>
          </p:nvSpPr>
          <p:spPr>
            <a:xfrm>
              <a:off x="2270271" y="837435"/>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7" name="Google Shape;803;p40">
              <a:extLst>
                <a:ext uri="{FF2B5EF4-FFF2-40B4-BE49-F238E27FC236}">
                  <a16:creationId xmlns:a16="http://schemas.microsoft.com/office/drawing/2014/main" id="{E108DC9F-289A-3321-B54F-A2F21D2F4ECE}"/>
                </a:ext>
              </a:extLst>
            </p:cNvPr>
            <p:cNvSpPr txBox="1"/>
            <p:nvPr/>
          </p:nvSpPr>
          <p:spPr>
            <a:xfrm>
              <a:off x="-75197" y="2543034"/>
              <a:ext cx="3482062" cy="1222918"/>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Language models predict the next word from nearby words, but semantics are crucial for language comprehension.</a:t>
              </a:r>
              <a:endParaRPr sz="1400">
                <a:latin typeface="Arial" panose="020B0604020202020204" pitchFamily="34" charset="0"/>
                <a:ea typeface="Montserrat"/>
                <a:cs typeface="Arial" panose="020B0604020202020204" pitchFamily="34" charset="0"/>
                <a:sym typeface="Montserrat"/>
              </a:endParaRPr>
            </a:p>
          </p:txBody>
        </p:sp>
      </p:grpSp>
      <p:grpSp>
        <p:nvGrpSpPr>
          <p:cNvPr id="12" name="Google Shape;806;p40">
            <a:extLst>
              <a:ext uri="{FF2B5EF4-FFF2-40B4-BE49-F238E27FC236}">
                <a16:creationId xmlns:a16="http://schemas.microsoft.com/office/drawing/2014/main" id="{A622C885-186B-6624-CE09-44E0C2217DF0}"/>
              </a:ext>
            </a:extLst>
          </p:cNvPr>
          <p:cNvGrpSpPr/>
          <p:nvPr/>
        </p:nvGrpSpPr>
        <p:grpSpPr>
          <a:xfrm>
            <a:off x="2865512" y="1362253"/>
            <a:ext cx="391800" cy="688061"/>
            <a:chOff x="4482819" y="969575"/>
            <a:chExt cx="391800" cy="688061"/>
          </a:xfrm>
        </p:grpSpPr>
        <p:sp>
          <p:nvSpPr>
            <p:cNvPr id="13" name="Google Shape;807;p40">
              <a:extLst>
                <a:ext uri="{FF2B5EF4-FFF2-40B4-BE49-F238E27FC236}">
                  <a16:creationId xmlns:a16="http://schemas.microsoft.com/office/drawing/2014/main" id="{84A93F46-669F-B620-42AC-7FF5496203C3}"/>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4" name="Google Shape;808;p40">
              <a:extLst>
                <a:ext uri="{FF2B5EF4-FFF2-40B4-BE49-F238E27FC236}">
                  <a16:creationId xmlns:a16="http://schemas.microsoft.com/office/drawing/2014/main" id="{A530E286-73D5-EAD9-2AD9-35BF7EAF6EE1}"/>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grpSp>
        <p:nvGrpSpPr>
          <p:cNvPr id="17" name="Group 16">
            <a:extLst>
              <a:ext uri="{FF2B5EF4-FFF2-40B4-BE49-F238E27FC236}">
                <a16:creationId xmlns:a16="http://schemas.microsoft.com/office/drawing/2014/main" id="{A679197D-F9EA-29D3-AC4B-3EB6BC2C8136}"/>
              </a:ext>
            </a:extLst>
          </p:cNvPr>
          <p:cNvGrpSpPr/>
          <p:nvPr/>
        </p:nvGrpSpPr>
        <p:grpSpPr>
          <a:xfrm>
            <a:off x="3345006" y="877740"/>
            <a:ext cx="3098716" cy="2719620"/>
            <a:chOff x="3343582" y="878542"/>
            <a:chExt cx="3482062" cy="2995329"/>
          </a:xfrm>
        </p:grpSpPr>
        <p:pic>
          <p:nvPicPr>
            <p:cNvPr id="8" name="Google Shape;798;p40">
              <a:extLst>
                <a:ext uri="{FF2B5EF4-FFF2-40B4-BE49-F238E27FC236}">
                  <a16:creationId xmlns:a16="http://schemas.microsoft.com/office/drawing/2014/main" id="{C68B931A-A6AD-A25F-8D21-D2D2EE734909}"/>
                </a:ext>
              </a:extLst>
            </p:cNvPr>
            <p:cNvPicPr preferRelativeResize="0"/>
            <p:nvPr/>
          </p:nvPicPr>
          <p:blipFill>
            <a:blip r:embed="rId5">
              <a:alphaModFix/>
            </a:blip>
            <a:stretch>
              <a:fillRect/>
            </a:stretch>
          </p:blipFill>
          <p:spPr>
            <a:xfrm>
              <a:off x="3716156" y="1213073"/>
              <a:ext cx="1319032" cy="1294789"/>
            </a:xfrm>
            <a:prstGeom prst="rect">
              <a:avLst/>
            </a:prstGeom>
            <a:noFill/>
            <a:ln>
              <a:noFill/>
            </a:ln>
          </p:spPr>
        </p:pic>
        <p:grpSp>
          <p:nvGrpSpPr>
            <p:cNvPr id="9" name="Google Shape;800;p40">
              <a:extLst>
                <a:ext uri="{FF2B5EF4-FFF2-40B4-BE49-F238E27FC236}">
                  <a16:creationId xmlns:a16="http://schemas.microsoft.com/office/drawing/2014/main" id="{C679FF79-4685-0C74-7EF7-F73E78BEAB00}"/>
                </a:ext>
              </a:extLst>
            </p:cNvPr>
            <p:cNvGrpSpPr/>
            <p:nvPr/>
          </p:nvGrpSpPr>
          <p:grpSpPr>
            <a:xfrm>
              <a:off x="4706839" y="878542"/>
              <a:ext cx="928875" cy="842595"/>
              <a:chOff x="6583964" y="1168337"/>
              <a:chExt cx="928875" cy="842595"/>
            </a:xfrm>
          </p:grpSpPr>
          <p:sp>
            <p:nvSpPr>
              <p:cNvPr id="10" name="Google Shape;801;p40">
                <a:extLst>
                  <a:ext uri="{FF2B5EF4-FFF2-40B4-BE49-F238E27FC236}">
                    <a16:creationId xmlns:a16="http://schemas.microsoft.com/office/drawing/2014/main" id="{761AA85E-EE52-AA39-966A-F435B2AEC35F}"/>
                  </a:ext>
                </a:extLst>
              </p:cNvPr>
              <p:cNvSpPr/>
              <p:nvPr/>
            </p:nvSpPr>
            <p:spPr>
              <a:xfrm rot="2700000" flipH="1">
                <a:off x="6464109" y="1360748"/>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2;p40">
                <a:extLst>
                  <a:ext uri="{FF2B5EF4-FFF2-40B4-BE49-F238E27FC236}">
                    <a16:creationId xmlns:a16="http://schemas.microsoft.com/office/drawing/2014/main" id="{05E6AF1C-3FC8-B5BF-BDE8-871FE051A06B}"/>
                  </a:ext>
                </a:extLst>
              </p:cNvPr>
              <p:cNvSpPr txBox="1"/>
              <p:nvPr/>
            </p:nvSpPr>
            <p:spPr>
              <a:xfrm>
                <a:off x="7121039" y="1168337"/>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sp>
          <p:nvSpPr>
            <p:cNvPr id="15" name="Google Shape;803;p40">
              <a:extLst>
                <a:ext uri="{FF2B5EF4-FFF2-40B4-BE49-F238E27FC236}">
                  <a16:creationId xmlns:a16="http://schemas.microsoft.com/office/drawing/2014/main" id="{417473F2-CEC8-7075-A362-F6F356DD1B25}"/>
                </a:ext>
              </a:extLst>
            </p:cNvPr>
            <p:cNvSpPr txBox="1"/>
            <p:nvPr/>
          </p:nvSpPr>
          <p:spPr>
            <a:xfrm>
              <a:off x="3343582" y="2625900"/>
              <a:ext cx="3482062" cy="12479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a:latin typeface="Arial" panose="020B0604020202020204" pitchFamily="34" charset="0"/>
                  <a:ea typeface="Montserrat"/>
                  <a:cs typeface="Arial" panose="020B0604020202020204" pitchFamily="34" charset="0"/>
                  <a:sym typeface="Montserrat"/>
                </a:rPr>
                <a:t>Is the </a:t>
              </a:r>
              <a:r>
                <a:rPr lang="en-US" sz="1400" b="1">
                  <a:latin typeface="Arial" panose="020B0604020202020204" pitchFamily="34" charset="0"/>
                  <a:ea typeface="Montserrat"/>
                  <a:cs typeface="Arial" panose="020B0604020202020204" pitchFamily="34" charset="0"/>
                  <a:sym typeface="Montserrat"/>
                </a:rPr>
                <a:t>how brain utilizes context </a:t>
              </a:r>
              <a:r>
                <a:rPr lang="en-US" sz="1400">
                  <a:latin typeface="Arial" panose="020B0604020202020204" pitchFamily="34" charset="0"/>
                  <a:ea typeface="Montserrat"/>
                  <a:cs typeface="Arial" panose="020B0604020202020204" pitchFamily="34" charset="0"/>
                  <a:sym typeface="Montserrat"/>
                </a:rPr>
                <a:t>through time to process words </a:t>
              </a:r>
              <a:r>
                <a:rPr lang="en-US" sz="1400" b="1">
                  <a:latin typeface="Arial" panose="020B0604020202020204" pitchFamily="34" charset="0"/>
                  <a:ea typeface="Montserrat"/>
                  <a:cs typeface="Arial" panose="020B0604020202020204" pitchFamily="34" charset="0"/>
                  <a:sym typeface="Montserrat"/>
                </a:rPr>
                <a:t>during narrative story listening</a:t>
              </a:r>
              <a:r>
                <a:rPr lang="en-US" sz="1400">
                  <a:latin typeface="Arial" panose="020B0604020202020204" pitchFamily="34" charset="0"/>
                  <a:ea typeface="Montserrat"/>
                  <a:cs typeface="Arial" panose="020B0604020202020204" pitchFamily="34" charset="0"/>
                  <a:sym typeface="Montserrat"/>
                </a:rPr>
                <a:t>?</a:t>
              </a:r>
              <a:endParaRPr sz="1400">
                <a:latin typeface="Arial" panose="020B0604020202020204" pitchFamily="34" charset="0"/>
                <a:ea typeface="Montserrat"/>
                <a:cs typeface="Arial" panose="020B0604020202020204" pitchFamily="34" charset="0"/>
                <a:sym typeface="Montserrat"/>
              </a:endParaRPr>
            </a:p>
          </p:txBody>
        </p:sp>
      </p:grpSp>
      <p:sp>
        <p:nvSpPr>
          <p:cNvPr id="18" name="Rectangle 17">
            <a:extLst>
              <a:ext uri="{FF2B5EF4-FFF2-40B4-BE49-F238E27FC236}">
                <a16:creationId xmlns:a16="http://schemas.microsoft.com/office/drawing/2014/main" id="{B1F81A99-C31D-3ABD-600D-764E4F9B81EC}"/>
              </a:ext>
            </a:extLst>
          </p:cNvPr>
          <p:cNvSpPr/>
          <p:nvPr/>
        </p:nvSpPr>
        <p:spPr>
          <a:xfrm>
            <a:off x="81088" y="742089"/>
            <a:ext cx="6205807" cy="26261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F77D31-7420-118E-B205-942185DD9EEC}"/>
              </a:ext>
            </a:extLst>
          </p:cNvPr>
          <p:cNvSpPr/>
          <p:nvPr/>
        </p:nvSpPr>
        <p:spPr>
          <a:xfrm>
            <a:off x="6443722" y="746038"/>
            <a:ext cx="5675133" cy="26222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799;p40">
            <a:extLst>
              <a:ext uri="{FF2B5EF4-FFF2-40B4-BE49-F238E27FC236}">
                <a16:creationId xmlns:a16="http://schemas.microsoft.com/office/drawing/2014/main" id="{F2975182-A1A8-2677-1147-83A4786DE5DE}"/>
              </a:ext>
            </a:extLst>
          </p:cNvPr>
          <p:cNvPicPr preferRelativeResize="0"/>
          <p:nvPr/>
        </p:nvPicPr>
        <p:blipFill rotWithShape="1">
          <a:blip r:embed="rId3">
            <a:alphaModFix/>
          </a:blip>
          <a:srcRect l="70923" t="11552" r="5204" b="61555"/>
          <a:stretch/>
        </p:blipFill>
        <p:spPr>
          <a:xfrm>
            <a:off x="6745741" y="1073053"/>
            <a:ext cx="1401934" cy="1216824"/>
          </a:xfrm>
          <a:prstGeom prst="rect">
            <a:avLst/>
          </a:prstGeom>
          <a:noFill/>
          <a:ln>
            <a:noFill/>
          </a:ln>
        </p:spPr>
      </p:pic>
      <p:sp>
        <p:nvSpPr>
          <p:cNvPr id="21" name="Google Shape;804;p40">
            <a:extLst>
              <a:ext uri="{FF2B5EF4-FFF2-40B4-BE49-F238E27FC236}">
                <a16:creationId xmlns:a16="http://schemas.microsoft.com/office/drawing/2014/main" id="{7E4FA898-4AAB-D220-90FB-6A46BF247FFB}"/>
              </a:ext>
            </a:extLst>
          </p:cNvPr>
          <p:cNvSpPr/>
          <p:nvPr/>
        </p:nvSpPr>
        <p:spPr>
          <a:xfrm rot="2700000" flipH="1">
            <a:off x="7645209" y="908408"/>
            <a:ext cx="747817" cy="49138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5;p40">
            <a:extLst>
              <a:ext uri="{FF2B5EF4-FFF2-40B4-BE49-F238E27FC236}">
                <a16:creationId xmlns:a16="http://schemas.microsoft.com/office/drawing/2014/main" id="{6CAE4871-C042-1A20-F7AC-2A51BE7690F4}"/>
              </a:ext>
            </a:extLst>
          </p:cNvPr>
          <p:cNvSpPr/>
          <p:nvPr/>
        </p:nvSpPr>
        <p:spPr>
          <a:xfrm>
            <a:off x="8331526" y="748191"/>
            <a:ext cx="361532" cy="408286"/>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23" name="Google Shape;803;p40">
            <a:extLst>
              <a:ext uri="{FF2B5EF4-FFF2-40B4-BE49-F238E27FC236}">
                <a16:creationId xmlns:a16="http://schemas.microsoft.com/office/drawing/2014/main" id="{84395363-B364-FEFE-211B-B236F1E0B732}"/>
              </a:ext>
            </a:extLst>
          </p:cNvPr>
          <p:cNvSpPr txBox="1"/>
          <p:nvPr/>
        </p:nvSpPr>
        <p:spPr>
          <a:xfrm>
            <a:off x="6600549" y="2603350"/>
            <a:ext cx="5487762" cy="88534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Do </a:t>
            </a:r>
            <a:r>
              <a:rPr lang="en-US" sz="1400" b="1">
                <a:latin typeface="Arial" panose="020B0604020202020204" pitchFamily="34" charset="0"/>
                <a:cs typeface="Arial" panose="020B0604020202020204" pitchFamily="34" charset="0"/>
              </a:rPr>
              <a:t>language models </a:t>
            </a:r>
            <a:r>
              <a:rPr lang="en-US" sz="1400">
                <a:latin typeface="Arial" panose="020B0604020202020204" pitchFamily="34" charset="0"/>
                <a:cs typeface="Arial" panose="020B0604020202020204" pitchFamily="34" charset="0"/>
              </a:rPr>
              <a:t>that process </a:t>
            </a:r>
            <a:r>
              <a:rPr lang="en-US" sz="1400" b="1">
                <a:latin typeface="Arial" panose="020B0604020202020204" pitchFamily="34" charset="0"/>
                <a:cs typeface="Arial" panose="020B0604020202020204" pitchFamily="34" charset="0"/>
              </a:rPr>
              <a:t>longer sequences</a:t>
            </a:r>
            <a:r>
              <a:rPr lang="en-US" sz="1400">
                <a:latin typeface="Arial" panose="020B0604020202020204" pitchFamily="34" charset="0"/>
                <a:cs typeface="Arial" panose="020B0604020202020204" pitchFamily="34" charset="0"/>
              </a:rPr>
              <a:t> align better with human participants during </a:t>
            </a:r>
            <a:r>
              <a:rPr lang="en-US" sz="1400" b="1">
                <a:latin typeface="Arial" panose="020B0604020202020204" pitchFamily="34" charset="0"/>
                <a:cs typeface="Arial" panose="020B0604020202020204" pitchFamily="34" charset="0"/>
              </a:rPr>
              <a:t>long narratives story listening</a:t>
            </a:r>
            <a:r>
              <a:rPr lang="en-US" sz="1400">
                <a:latin typeface="Arial" panose="020B0604020202020204" pitchFamily="34" charset="0"/>
                <a:cs typeface="Arial" panose="020B0604020202020204" pitchFamily="34" charset="0"/>
              </a:rPr>
              <a:t>?</a:t>
            </a:r>
            <a:endParaRPr sz="1400">
              <a:latin typeface="Arial" panose="020B0604020202020204" pitchFamily="34" charset="0"/>
              <a:ea typeface="Montserrat"/>
              <a:cs typeface="Arial" panose="020B0604020202020204" pitchFamily="34" charset="0"/>
              <a:sym typeface="Montserrat"/>
            </a:endParaRPr>
          </a:p>
        </p:txBody>
      </p:sp>
      <p:grpSp>
        <p:nvGrpSpPr>
          <p:cNvPr id="24" name="Group 23">
            <a:extLst>
              <a:ext uri="{FF2B5EF4-FFF2-40B4-BE49-F238E27FC236}">
                <a16:creationId xmlns:a16="http://schemas.microsoft.com/office/drawing/2014/main" id="{5D5D6987-79F0-F21B-5252-999544EDDA42}"/>
              </a:ext>
            </a:extLst>
          </p:cNvPr>
          <p:cNvGrpSpPr/>
          <p:nvPr/>
        </p:nvGrpSpPr>
        <p:grpSpPr>
          <a:xfrm>
            <a:off x="9664251" y="876408"/>
            <a:ext cx="1267479" cy="1413469"/>
            <a:chOff x="3747119" y="948237"/>
            <a:chExt cx="1521011" cy="1556764"/>
          </a:xfrm>
        </p:grpSpPr>
        <p:pic>
          <p:nvPicPr>
            <p:cNvPr id="25" name="Google Shape;798;p40">
              <a:extLst>
                <a:ext uri="{FF2B5EF4-FFF2-40B4-BE49-F238E27FC236}">
                  <a16:creationId xmlns:a16="http://schemas.microsoft.com/office/drawing/2014/main" id="{65B728CA-89D7-81E9-6082-C089869FBCF5}"/>
                </a:ext>
              </a:extLst>
            </p:cNvPr>
            <p:cNvPicPr preferRelativeResize="0"/>
            <p:nvPr/>
          </p:nvPicPr>
          <p:blipFill>
            <a:blip r:embed="rId5">
              <a:alphaModFix/>
            </a:blip>
            <a:stretch>
              <a:fillRect/>
            </a:stretch>
          </p:blipFill>
          <p:spPr>
            <a:xfrm>
              <a:off x="3747119" y="1210212"/>
              <a:ext cx="1319032" cy="1294789"/>
            </a:xfrm>
            <a:prstGeom prst="rect">
              <a:avLst/>
            </a:prstGeom>
            <a:noFill/>
            <a:ln>
              <a:noFill/>
            </a:ln>
          </p:spPr>
        </p:pic>
        <p:sp>
          <p:nvSpPr>
            <p:cNvPr id="28" name="Google Shape;801;p40">
              <a:extLst>
                <a:ext uri="{FF2B5EF4-FFF2-40B4-BE49-F238E27FC236}">
                  <a16:creationId xmlns:a16="http://schemas.microsoft.com/office/drawing/2014/main" id="{55C9D3B9-59AF-8428-7066-42940DC7C824}"/>
                </a:ext>
              </a:extLst>
            </p:cNvPr>
            <p:cNvSpPr/>
            <p:nvPr/>
          </p:nvSpPr>
          <p:spPr>
            <a:xfrm rot="2700000" flipH="1">
              <a:off x="4617945" y="106809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06;p40">
            <a:extLst>
              <a:ext uri="{FF2B5EF4-FFF2-40B4-BE49-F238E27FC236}">
                <a16:creationId xmlns:a16="http://schemas.microsoft.com/office/drawing/2014/main" id="{B224B277-7D03-F9D9-45FC-EFD7C1986559}"/>
              </a:ext>
            </a:extLst>
          </p:cNvPr>
          <p:cNvGrpSpPr/>
          <p:nvPr/>
        </p:nvGrpSpPr>
        <p:grpSpPr>
          <a:xfrm>
            <a:off x="8889489" y="1273522"/>
            <a:ext cx="391800" cy="688061"/>
            <a:chOff x="4482819" y="969575"/>
            <a:chExt cx="391800" cy="688061"/>
          </a:xfrm>
        </p:grpSpPr>
        <p:sp>
          <p:nvSpPr>
            <p:cNvPr id="31" name="Google Shape;807;p40">
              <a:extLst>
                <a:ext uri="{FF2B5EF4-FFF2-40B4-BE49-F238E27FC236}">
                  <a16:creationId xmlns:a16="http://schemas.microsoft.com/office/drawing/2014/main" id="{211AA56D-C09C-F66C-B5C7-01E4CB543834}"/>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32" name="Google Shape;808;p40">
              <a:extLst>
                <a:ext uri="{FF2B5EF4-FFF2-40B4-BE49-F238E27FC236}">
                  <a16:creationId xmlns:a16="http://schemas.microsoft.com/office/drawing/2014/main" id="{F480E5AB-640C-50C6-305F-286AD572C039}"/>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sp>
        <p:nvSpPr>
          <p:cNvPr id="34" name="Rectangle 33">
            <a:extLst>
              <a:ext uri="{FF2B5EF4-FFF2-40B4-BE49-F238E27FC236}">
                <a16:creationId xmlns:a16="http://schemas.microsoft.com/office/drawing/2014/main" id="{BF011829-2435-C1B2-6FCD-75A594ADC5D0}"/>
              </a:ext>
            </a:extLst>
          </p:cNvPr>
          <p:cNvSpPr/>
          <p:nvPr/>
        </p:nvSpPr>
        <p:spPr>
          <a:xfrm>
            <a:off x="90689" y="3550867"/>
            <a:ext cx="6205807" cy="2969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normal distribution&#10;&#10;Description automatically generated with medium confidence">
            <a:extLst>
              <a:ext uri="{FF2B5EF4-FFF2-40B4-BE49-F238E27FC236}">
                <a16:creationId xmlns:a16="http://schemas.microsoft.com/office/drawing/2014/main" id="{8577EE4B-A348-92AD-6A82-9F7CE505D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82" y="3696926"/>
            <a:ext cx="2676191" cy="2051489"/>
          </a:xfrm>
          <a:prstGeom prst="rect">
            <a:avLst/>
          </a:prstGeom>
        </p:spPr>
      </p:pic>
      <p:pic>
        <p:nvPicPr>
          <p:cNvPr id="39" name="Google Shape;212;p7">
            <a:extLst>
              <a:ext uri="{FF2B5EF4-FFF2-40B4-BE49-F238E27FC236}">
                <a16:creationId xmlns:a16="http://schemas.microsoft.com/office/drawing/2014/main" id="{F5303D7A-249D-D4B4-3D9B-7516490E4985}"/>
              </a:ext>
            </a:extLst>
          </p:cNvPr>
          <p:cNvPicPr preferRelativeResize="0"/>
          <p:nvPr/>
        </p:nvPicPr>
        <p:blipFill rotWithShape="1">
          <a:blip r:embed="rId7">
            <a:alphaModFix/>
          </a:blip>
          <a:srcRect l="18139" t="3304" r="16350" b="65931"/>
          <a:stretch/>
        </p:blipFill>
        <p:spPr>
          <a:xfrm>
            <a:off x="2920466" y="3724769"/>
            <a:ext cx="3258452" cy="1441379"/>
          </a:xfrm>
          <a:prstGeom prst="rect">
            <a:avLst/>
          </a:prstGeom>
          <a:noFill/>
          <a:ln>
            <a:noFill/>
          </a:ln>
        </p:spPr>
      </p:pic>
      <p:sp>
        <p:nvSpPr>
          <p:cNvPr id="41" name="Google Shape;803;p40">
            <a:extLst>
              <a:ext uri="{FF2B5EF4-FFF2-40B4-BE49-F238E27FC236}">
                <a16:creationId xmlns:a16="http://schemas.microsoft.com/office/drawing/2014/main" id="{7F35BA69-71C6-AC36-A35F-5E95BEF00931}"/>
              </a:ext>
            </a:extLst>
          </p:cNvPr>
          <p:cNvSpPr txBox="1"/>
          <p:nvPr/>
        </p:nvSpPr>
        <p:spPr>
          <a:xfrm>
            <a:off x="90689" y="5623119"/>
            <a:ext cx="2838554"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fMRI measures BOLD suffers from delay due to Hemodynamic Response Function</a:t>
            </a:r>
            <a:endParaRPr sz="1400">
              <a:latin typeface="Arial" panose="020B0604020202020204" pitchFamily="34" charset="0"/>
              <a:ea typeface="Montserrat"/>
              <a:cs typeface="Arial" panose="020B0604020202020204" pitchFamily="34" charset="0"/>
              <a:sym typeface="Montserrat"/>
            </a:endParaRPr>
          </a:p>
        </p:txBody>
      </p:sp>
      <p:sp>
        <p:nvSpPr>
          <p:cNvPr id="42" name="Google Shape;803;p40">
            <a:extLst>
              <a:ext uri="{FF2B5EF4-FFF2-40B4-BE49-F238E27FC236}">
                <a16:creationId xmlns:a16="http://schemas.microsoft.com/office/drawing/2014/main" id="{8F631B8B-9D66-C1F2-AA3D-B95729373701}"/>
              </a:ext>
            </a:extLst>
          </p:cNvPr>
          <p:cNvSpPr txBox="1"/>
          <p:nvPr/>
        </p:nvSpPr>
        <p:spPr>
          <a:xfrm>
            <a:off x="3309023" y="5531315"/>
            <a:ext cx="3082714" cy="113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b="1">
                <a:latin typeface="Arial" panose="020B0604020202020204" pitchFamily="34" charset="0"/>
                <a:cs typeface="Arial" panose="020B0604020202020204" pitchFamily="34" charset="0"/>
              </a:rPr>
              <a:t>Do diverse language regions </a:t>
            </a:r>
            <a:r>
              <a:rPr lang="en-US" sz="1400">
                <a:latin typeface="Arial" panose="020B0604020202020204" pitchFamily="34" charset="0"/>
                <a:cs typeface="Arial" panose="020B0604020202020204" pitchFamily="34" charset="0"/>
              </a:rPr>
              <a:t>within the brain is </a:t>
            </a:r>
            <a:r>
              <a:rPr lang="en-US" sz="1400" b="1">
                <a:latin typeface="Arial" panose="020B0604020202020204" pitchFamily="34" charset="0"/>
                <a:cs typeface="Arial" panose="020B0604020202020204" pitchFamily="34" charset="0"/>
              </a:rPr>
              <a:t>impacted by delays?</a:t>
            </a:r>
            <a:endParaRPr sz="1400">
              <a:latin typeface="Arial" panose="020B0604020202020204" pitchFamily="34" charset="0"/>
              <a:ea typeface="Montserrat"/>
              <a:cs typeface="Arial" panose="020B0604020202020204" pitchFamily="34" charset="0"/>
              <a:sym typeface="Montserrat"/>
            </a:endParaRPr>
          </a:p>
        </p:txBody>
      </p:sp>
      <p:sp>
        <p:nvSpPr>
          <p:cNvPr id="44" name="Google Shape;662;p34">
            <a:extLst>
              <a:ext uri="{FF2B5EF4-FFF2-40B4-BE49-F238E27FC236}">
                <a16:creationId xmlns:a16="http://schemas.microsoft.com/office/drawing/2014/main" id="{CD41847B-44AC-D999-7D9E-134B953685C8}"/>
              </a:ext>
            </a:extLst>
          </p:cNvPr>
          <p:cNvSpPr txBox="1"/>
          <p:nvPr/>
        </p:nvSpPr>
        <p:spPr>
          <a:xfrm>
            <a:off x="3853576" y="5083086"/>
            <a:ext cx="17313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300" b="1">
                <a:solidFill>
                  <a:srgbClr val="FF0000"/>
                </a:solidFill>
                <a:latin typeface="Montserrat"/>
                <a:ea typeface="Montserrat"/>
                <a:cs typeface="Montserrat"/>
                <a:sym typeface="Montserrat"/>
              </a:rPr>
              <a:t> How</a:t>
            </a:r>
            <a:r>
              <a:rPr lang="en" sz="2300">
                <a:solidFill>
                  <a:srgbClr val="FF0000"/>
                </a:solidFill>
                <a:latin typeface="Montserrat"/>
                <a:ea typeface="Montserrat"/>
                <a:cs typeface="Montserrat"/>
                <a:sym typeface="Montserrat"/>
              </a:rPr>
              <a:t>:</a:t>
            </a:r>
            <a:r>
              <a:rPr lang="en" sz="2300" b="1">
                <a:solidFill>
                  <a:srgbClr val="FF0000"/>
                </a:solidFill>
                <a:latin typeface="Montserrat"/>
                <a:ea typeface="Montserrat"/>
                <a:cs typeface="Montserrat"/>
                <a:sym typeface="Montserrat"/>
              </a:rPr>
              <a:t> ???</a:t>
            </a:r>
            <a:endParaRPr sz="2300"/>
          </a:p>
        </p:txBody>
      </p:sp>
      <p:sp>
        <p:nvSpPr>
          <p:cNvPr id="46" name="Rectangle 45">
            <a:extLst>
              <a:ext uri="{FF2B5EF4-FFF2-40B4-BE49-F238E27FC236}">
                <a16:creationId xmlns:a16="http://schemas.microsoft.com/office/drawing/2014/main" id="{6918E05A-F081-1E92-911E-3CE00859735B}"/>
              </a:ext>
            </a:extLst>
          </p:cNvPr>
          <p:cNvSpPr/>
          <p:nvPr/>
        </p:nvSpPr>
        <p:spPr>
          <a:xfrm>
            <a:off x="6443722" y="3550866"/>
            <a:ext cx="5675133" cy="29582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baby and a cup&#10;&#10;Description automatically generated">
            <a:extLst>
              <a:ext uri="{FF2B5EF4-FFF2-40B4-BE49-F238E27FC236}">
                <a16:creationId xmlns:a16="http://schemas.microsoft.com/office/drawing/2014/main" id="{5DADC664-0BD3-EE5A-94A8-EBD807768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8822" y="3597360"/>
            <a:ext cx="4197636" cy="1812886"/>
          </a:xfrm>
          <a:prstGeom prst="rect">
            <a:avLst/>
          </a:prstGeom>
        </p:spPr>
      </p:pic>
      <p:sp>
        <p:nvSpPr>
          <p:cNvPr id="58" name="Google Shape;803;p40">
            <a:extLst>
              <a:ext uri="{FF2B5EF4-FFF2-40B4-BE49-F238E27FC236}">
                <a16:creationId xmlns:a16="http://schemas.microsoft.com/office/drawing/2014/main" id="{75106410-9E1F-44EC-DEAE-26112BB44C43}"/>
              </a:ext>
            </a:extLst>
          </p:cNvPr>
          <p:cNvSpPr txBox="1"/>
          <p:nvPr/>
        </p:nvSpPr>
        <p:spPr>
          <a:xfrm>
            <a:off x="6449432" y="5543155"/>
            <a:ext cx="2999368"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b="1">
                <a:latin typeface="Arial" panose="020B0604020202020204" pitchFamily="34" charset="0"/>
                <a:cs typeface="Arial" panose="020B0604020202020204" pitchFamily="34" charset="0"/>
              </a:rPr>
              <a:t>Grounded language acquisition</a:t>
            </a:r>
            <a:r>
              <a:rPr lang="en-US" sz="1400">
                <a:latin typeface="Arial" panose="020B0604020202020204" pitchFamily="34" charset="0"/>
                <a:cs typeface="Arial" panose="020B0604020202020204" pitchFamily="34" charset="0"/>
              </a:rPr>
              <a:t>: how infants can learn language by observing their environments.</a:t>
            </a:r>
          </a:p>
        </p:txBody>
      </p:sp>
      <p:sp>
        <p:nvSpPr>
          <p:cNvPr id="60" name="Google Shape;803;p40">
            <a:extLst>
              <a:ext uri="{FF2B5EF4-FFF2-40B4-BE49-F238E27FC236}">
                <a16:creationId xmlns:a16="http://schemas.microsoft.com/office/drawing/2014/main" id="{2F85EDA1-68CC-95B3-2E26-2D511E45BCFA}"/>
              </a:ext>
            </a:extLst>
          </p:cNvPr>
          <p:cNvSpPr txBox="1"/>
          <p:nvPr/>
        </p:nvSpPr>
        <p:spPr>
          <a:xfrm>
            <a:off x="9448801" y="5407434"/>
            <a:ext cx="2807766" cy="1380861"/>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How does the </a:t>
            </a:r>
            <a:r>
              <a:rPr lang="en-US" sz="1400" b="1">
                <a:latin typeface="Arial" panose="020B0604020202020204" pitchFamily="34" charset="0"/>
                <a:cs typeface="Arial" panose="020B0604020202020204" pitchFamily="34" charset="0"/>
              </a:rPr>
              <a:t>model's ability</a:t>
            </a:r>
            <a:r>
              <a:rPr lang="en-US" sz="1400">
                <a:latin typeface="Arial" panose="020B0604020202020204" pitchFamily="34" charset="0"/>
                <a:cs typeface="Arial" panose="020B0604020202020204" pitchFamily="34" charset="0"/>
              </a:rPr>
              <a:t> to learn </a:t>
            </a:r>
            <a:r>
              <a:rPr lang="en-US" sz="1400" b="1">
                <a:latin typeface="Arial" panose="020B0604020202020204" pitchFamily="34" charset="0"/>
                <a:cs typeface="Arial" panose="020B0604020202020204" pitchFamily="34" charset="0"/>
              </a:rPr>
              <a:t>semantic concepts </a:t>
            </a:r>
            <a:r>
              <a:rPr lang="en-US" sz="1400">
                <a:latin typeface="Arial" panose="020B0604020202020204" pitchFamily="34" charset="0"/>
                <a:cs typeface="Arial" panose="020B0604020202020204" pitchFamily="34" charset="0"/>
              </a:rPr>
              <a:t>through cross-situational learning in </a:t>
            </a:r>
            <a:r>
              <a:rPr lang="en-US" sz="1400" b="1">
                <a:latin typeface="Arial" panose="020B0604020202020204" pitchFamily="34" charset="0"/>
                <a:cs typeface="Arial" panose="020B0604020202020204" pitchFamily="34" charset="0"/>
              </a:rPr>
              <a:t>noisy supervision?</a:t>
            </a:r>
          </a:p>
        </p:txBody>
      </p:sp>
      <p:pic>
        <p:nvPicPr>
          <p:cNvPr id="26" name="Google Shape;154;g2978e5e2abf_0_30">
            <a:extLst>
              <a:ext uri="{FF2B5EF4-FFF2-40B4-BE49-F238E27FC236}">
                <a16:creationId xmlns:a16="http://schemas.microsoft.com/office/drawing/2014/main" id="{B3E6CA85-1ED0-D6A4-A85A-A790F6C6D157}"/>
              </a:ext>
            </a:extLst>
          </p:cNvPr>
          <p:cNvPicPr preferRelativeResize="0"/>
          <p:nvPr/>
        </p:nvPicPr>
        <p:blipFill>
          <a:blip r:embed="rId9">
            <a:alphaModFix/>
          </a:blip>
          <a:stretch>
            <a:fillRect/>
          </a:stretch>
        </p:blipFill>
        <p:spPr>
          <a:xfrm>
            <a:off x="6359172" y="3534435"/>
            <a:ext cx="5804815" cy="2998139"/>
          </a:xfrm>
          <a:prstGeom prst="rect">
            <a:avLst/>
          </a:prstGeom>
          <a:noFill/>
          <a:ln>
            <a:noFill/>
          </a:ln>
        </p:spPr>
      </p:pic>
      <p:pic>
        <p:nvPicPr>
          <p:cNvPr id="27" name="Google Shape;154;g2978e5e2abf_0_30">
            <a:extLst>
              <a:ext uri="{FF2B5EF4-FFF2-40B4-BE49-F238E27FC236}">
                <a16:creationId xmlns:a16="http://schemas.microsoft.com/office/drawing/2014/main" id="{AE19FA88-9BF5-678E-CB83-059711E2B4DD}"/>
              </a:ext>
            </a:extLst>
          </p:cNvPr>
          <p:cNvPicPr preferRelativeResize="0"/>
          <p:nvPr/>
        </p:nvPicPr>
        <p:blipFill>
          <a:blip r:embed="rId9">
            <a:alphaModFix/>
          </a:blip>
          <a:stretch>
            <a:fillRect/>
          </a:stretch>
        </p:blipFill>
        <p:spPr>
          <a:xfrm>
            <a:off x="28012" y="722541"/>
            <a:ext cx="12135975" cy="2724478"/>
          </a:xfrm>
          <a:prstGeom prst="rect">
            <a:avLst/>
          </a:prstGeom>
          <a:noFill/>
          <a:ln>
            <a:noFill/>
          </a:ln>
        </p:spPr>
      </p:pic>
    </p:spTree>
    <p:extLst>
      <p:ext uri="{BB962C8B-B14F-4D97-AF65-F5344CB8AC3E}">
        <p14:creationId xmlns:p14="http://schemas.microsoft.com/office/powerpoint/2010/main" val="2419678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28E-EE55-5EBB-6B93-53787D90E554}"/>
              </a:ext>
            </a:extLst>
          </p:cNvPr>
          <p:cNvSpPr>
            <a:spLocks noGrp="1"/>
          </p:cNvSpPr>
          <p:nvPr>
            <p:ph type="title"/>
          </p:nvPr>
        </p:nvSpPr>
        <p:spPr>
          <a:xfrm>
            <a:off x="415600" y="223716"/>
            <a:ext cx="11360800" cy="763600"/>
          </a:xfrm>
        </p:spPr>
        <p:txBody>
          <a:bodyPr>
            <a:normAutofit/>
          </a:bodyPr>
          <a:lstStyle/>
          <a:p>
            <a:r>
              <a:rPr lang="en-US" sz="2800" b="1">
                <a:latin typeface="Helvetica Neue" panose="020B0604020202020204"/>
              </a:rPr>
              <a:t>Hemodynamic Response Function (HRF) delay.</a:t>
            </a:r>
          </a:p>
        </p:txBody>
      </p:sp>
      <p:sp>
        <p:nvSpPr>
          <p:cNvPr id="3" name="Slide Number Placeholder 2">
            <a:extLst>
              <a:ext uri="{FF2B5EF4-FFF2-40B4-BE49-F238E27FC236}">
                <a16:creationId xmlns:a16="http://schemas.microsoft.com/office/drawing/2014/main" id="{BBE9734F-27AD-8B53-6ECC-8F033DB5F5D6}"/>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4" name="Picture 3" descr="A diagram of a line of lines&#10;&#10;Description automatically generated with medium confidence">
            <a:extLst>
              <a:ext uri="{FF2B5EF4-FFF2-40B4-BE49-F238E27FC236}">
                <a16:creationId xmlns:a16="http://schemas.microsoft.com/office/drawing/2014/main" id="{EE1578B3-6206-7C56-7746-6C85142C0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133087"/>
            <a:ext cx="2254182" cy="5269115"/>
          </a:xfrm>
          <a:prstGeom prst="rect">
            <a:avLst/>
          </a:prstGeom>
        </p:spPr>
      </p:pic>
      <p:sp>
        <p:nvSpPr>
          <p:cNvPr id="8" name="Google Shape;249;p17">
            <a:extLst>
              <a:ext uri="{FF2B5EF4-FFF2-40B4-BE49-F238E27FC236}">
                <a16:creationId xmlns:a16="http://schemas.microsoft.com/office/drawing/2014/main" id="{73094687-26E4-9F99-4B81-BC421E0C8987}"/>
              </a:ext>
            </a:extLst>
          </p:cNvPr>
          <p:cNvSpPr txBox="1"/>
          <p:nvPr/>
        </p:nvSpPr>
        <p:spPr>
          <a:xfrm>
            <a:off x="3473382" y="1057142"/>
            <a:ext cx="8303018" cy="523180"/>
          </a:xfrm>
          <a:prstGeom prst="rect">
            <a:avLst/>
          </a:prstGeom>
          <a:solidFill>
            <a:srgbClr val="FFF2CC"/>
          </a:solidFill>
          <a:ln>
            <a:noFill/>
          </a:ln>
        </p:spPr>
        <p:txBody>
          <a:bodyPr spcFirstLastPara="1" wrap="square" lIns="121900" tIns="121900" rIns="121900" bIns="121900" anchor="t" anchorCtr="0">
            <a:spAutoFit/>
          </a:bodyPr>
          <a:lstStyle/>
          <a:p>
            <a:r>
              <a:rPr lang="en-US"/>
              <a:t>Current brain encoding studies focused on language processing at fixed HRF delay</a:t>
            </a:r>
            <a:endParaRPr>
              <a:latin typeface="Montserrat"/>
              <a:ea typeface="Montserrat"/>
              <a:cs typeface="Montserrat"/>
              <a:sym typeface="Montserrat"/>
            </a:endParaRPr>
          </a:p>
        </p:txBody>
      </p:sp>
      <p:pic>
        <p:nvPicPr>
          <p:cNvPr id="9" name="Picture 8" descr="A close-up of a table&#10;&#10;Description automatically generated">
            <a:extLst>
              <a:ext uri="{FF2B5EF4-FFF2-40B4-BE49-F238E27FC236}">
                <a16:creationId xmlns:a16="http://schemas.microsoft.com/office/drawing/2014/main" id="{40719046-2A18-2A1D-FC77-838DD310C8D7}"/>
              </a:ext>
            </a:extLst>
          </p:cNvPr>
          <p:cNvPicPr>
            <a:picLocks noChangeAspect="1"/>
          </p:cNvPicPr>
          <p:nvPr/>
        </p:nvPicPr>
        <p:blipFill rotWithShape="1">
          <a:blip r:embed="rId3">
            <a:extLst>
              <a:ext uri="{28A0092B-C50C-407E-A947-70E740481C1C}">
                <a14:useLocalDpi xmlns:a14="http://schemas.microsoft.com/office/drawing/2010/main" val="0"/>
              </a:ext>
            </a:extLst>
          </a:blip>
          <a:srcRect l="1" r="59621"/>
          <a:stretch/>
        </p:blipFill>
        <p:spPr>
          <a:xfrm>
            <a:off x="4455877" y="2211456"/>
            <a:ext cx="4592172" cy="2746520"/>
          </a:xfrm>
          <a:prstGeom prst="rect">
            <a:avLst/>
          </a:prstGeom>
        </p:spPr>
      </p:pic>
      <p:pic>
        <p:nvPicPr>
          <p:cNvPr id="11" name="Picture 10" descr="A close-up of a table&#10;&#10;Description automatically generated">
            <a:extLst>
              <a:ext uri="{FF2B5EF4-FFF2-40B4-BE49-F238E27FC236}">
                <a16:creationId xmlns:a16="http://schemas.microsoft.com/office/drawing/2014/main" id="{D431D59E-92F3-EE4B-894F-7E1123ABC832}"/>
              </a:ext>
            </a:extLst>
          </p:cNvPr>
          <p:cNvPicPr>
            <a:picLocks noChangeAspect="1"/>
          </p:cNvPicPr>
          <p:nvPr/>
        </p:nvPicPr>
        <p:blipFill rotWithShape="1">
          <a:blip r:embed="rId3">
            <a:extLst>
              <a:ext uri="{28A0092B-C50C-407E-A947-70E740481C1C}">
                <a14:useLocalDpi xmlns:a14="http://schemas.microsoft.com/office/drawing/2010/main" val="0"/>
              </a:ext>
            </a:extLst>
          </a:blip>
          <a:srcRect l="86376"/>
          <a:stretch/>
        </p:blipFill>
        <p:spPr>
          <a:xfrm>
            <a:off x="9018865" y="2211456"/>
            <a:ext cx="1474807" cy="2746520"/>
          </a:xfrm>
          <a:prstGeom prst="rect">
            <a:avLst/>
          </a:prstGeom>
        </p:spPr>
      </p:pic>
      <p:sp>
        <p:nvSpPr>
          <p:cNvPr id="14" name="Rectangle 13">
            <a:extLst>
              <a:ext uri="{FF2B5EF4-FFF2-40B4-BE49-F238E27FC236}">
                <a16:creationId xmlns:a16="http://schemas.microsoft.com/office/drawing/2014/main" id="{C367FB5D-A263-DB3D-E92D-6CE251C89B9C}"/>
              </a:ext>
            </a:extLst>
          </p:cNvPr>
          <p:cNvSpPr/>
          <p:nvPr/>
        </p:nvSpPr>
        <p:spPr>
          <a:xfrm>
            <a:off x="8989681" y="2211456"/>
            <a:ext cx="1474807" cy="27465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56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28E-EE55-5EBB-6B93-53787D90E554}"/>
              </a:ext>
            </a:extLst>
          </p:cNvPr>
          <p:cNvSpPr>
            <a:spLocks noGrp="1"/>
          </p:cNvSpPr>
          <p:nvPr>
            <p:ph type="title"/>
          </p:nvPr>
        </p:nvSpPr>
        <p:spPr>
          <a:xfrm>
            <a:off x="415600" y="223716"/>
            <a:ext cx="11360800" cy="763600"/>
          </a:xfrm>
        </p:spPr>
        <p:txBody>
          <a:bodyPr>
            <a:noAutofit/>
          </a:bodyPr>
          <a:lstStyle/>
          <a:p>
            <a:r>
              <a:rPr lang="en-US" sz="2800" b="1">
                <a:latin typeface="Helvetica Neue" panose="020B0604020202020204"/>
              </a:rPr>
              <a:t>What information is processed across language regions at fixed HRF delay?</a:t>
            </a:r>
          </a:p>
        </p:txBody>
      </p:sp>
      <p:pic>
        <p:nvPicPr>
          <p:cNvPr id="7" name="Google Shape;431;p41">
            <a:extLst>
              <a:ext uri="{FF2B5EF4-FFF2-40B4-BE49-F238E27FC236}">
                <a16:creationId xmlns:a16="http://schemas.microsoft.com/office/drawing/2014/main" id="{2FA4DD15-0709-4E06-E02A-61C83474F9E3}"/>
              </a:ext>
            </a:extLst>
          </p:cNvPr>
          <p:cNvPicPr preferRelativeResize="0"/>
          <p:nvPr/>
        </p:nvPicPr>
        <p:blipFill rotWithShape="1">
          <a:blip r:embed="rId3">
            <a:alphaModFix/>
          </a:blip>
          <a:srcRect l="31558"/>
          <a:stretch/>
        </p:blipFill>
        <p:spPr>
          <a:xfrm>
            <a:off x="415600" y="2204462"/>
            <a:ext cx="6971422" cy="4005425"/>
          </a:xfrm>
          <a:prstGeom prst="rect">
            <a:avLst/>
          </a:prstGeom>
          <a:noFill/>
          <a:ln>
            <a:noFill/>
          </a:ln>
        </p:spPr>
      </p:pic>
      <p:sp>
        <p:nvSpPr>
          <p:cNvPr id="8" name="Google Shape;432;p41">
            <a:extLst>
              <a:ext uri="{FF2B5EF4-FFF2-40B4-BE49-F238E27FC236}">
                <a16:creationId xmlns:a16="http://schemas.microsoft.com/office/drawing/2014/main" id="{C96A940B-75EA-C94A-43D8-A68A48649E7D}"/>
              </a:ext>
            </a:extLst>
          </p:cNvPr>
          <p:cNvSpPr txBox="1"/>
          <p:nvPr/>
        </p:nvSpPr>
        <p:spPr>
          <a:xfrm>
            <a:off x="7387022" y="3429000"/>
            <a:ext cx="4568272" cy="1169511"/>
          </a:xfrm>
          <a:prstGeom prst="rect">
            <a:avLst/>
          </a:prstGeom>
          <a:solidFill>
            <a:srgbClr val="FFF2CC"/>
          </a:solidFill>
          <a:ln>
            <a:noFill/>
          </a:ln>
        </p:spPr>
        <p:txBody>
          <a:bodyPr spcFirstLastPara="1" wrap="square" lIns="121900" tIns="121900" rIns="121900" bIns="121900" anchor="t" anchorCtr="0">
            <a:spAutoFit/>
          </a:bodyPr>
          <a:lstStyle/>
          <a:p>
            <a:endParaRPr sz="2000">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Regions predicted by syntactic and semantic are difficult to distinguish</a:t>
            </a:r>
            <a:endParaRPr sz="2000">
              <a:solidFill>
                <a:schemeClr val="dk1"/>
              </a:solidFill>
              <a:latin typeface="Calibri"/>
              <a:ea typeface="Calibri"/>
              <a:cs typeface="Calibri"/>
              <a:sym typeface="Calibri"/>
            </a:endParaRPr>
          </a:p>
        </p:txBody>
      </p:sp>
      <p:sp>
        <p:nvSpPr>
          <p:cNvPr id="9" name="Google Shape;215;p5">
            <a:extLst>
              <a:ext uri="{FF2B5EF4-FFF2-40B4-BE49-F238E27FC236}">
                <a16:creationId xmlns:a16="http://schemas.microsoft.com/office/drawing/2014/main" id="{341FDDE5-E31D-DAF5-56F7-7FE53DFD1295}"/>
              </a:ext>
            </a:extLst>
          </p:cNvPr>
          <p:cNvSpPr/>
          <p:nvPr/>
        </p:nvSpPr>
        <p:spPr>
          <a:xfrm>
            <a:off x="2153126" y="1753349"/>
            <a:ext cx="3496370" cy="451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Reddy et al. 2021</a:t>
            </a:r>
            <a:endParaRPr sz="2000">
              <a:solidFill>
                <a:schemeClr val="dk1"/>
              </a:solidFill>
              <a:latin typeface="Helvetica Neue"/>
              <a:ea typeface="Helvetica Neue"/>
              <a:cs typeface="Helvetica Neue"/>
              <a:sym typeface="Helvetica Neue"/>
            </a:endParaRPr>
          </a:p>
        </p:txBody>
      </p:sp>
      <p:pic>
        <p:nvPicPr>
          <p:cNvPr id="3" name="Google Shape;154;g2978e5e2abf_0_30">
            <a:extLst>
              <a:ext uri="{FF2B5EF4-FFF2-40B4-BE49-F238E27FC236}">
                <a16:creationId xmlns:a16="http://schemas.microsoft.com/office/drawing/2014/main" id="{0DE2EA5B-C66E-0F59-7291-9760D99F74D0}"/>
              </a:ext>
            </a:extLst>
          </p:cNvPr>
          <p:cNvPicPr preferRelativeResize="0"/>
          <p:nvPr/>
        </p:nvPicPr>
        <p:blipFill>
          <a:blip r:embed="rId4">
            <a:alphaModFix/>
          </a:blip>
          <a:stretch>
            <a:fillRect/>
          </a:stretch>
        </p:blipFill>
        <p:spPr>
          <a:xfrm>
            <a:off x="77821" y="1186774"/>
            <a:ext cx="12114178" cy="5607212"/>
          </a:xfrm>
          <a:prstGeom prst="rect">
            <a:avLst/>
          </a:prstGeom>
          <a:noFill/>
          <a:ln>
            <a:noFill/>
          </a:ln>
        </p:spPr>
      </p:pic>
      <p:sp>
        <p:nvSpPr>
          <p:cNvPr id="4" name="Google Shape;249;p17">
            <a:extLst>
              <a:ext uri="{FF2B5EF4-FFF2-40B4-BE49-F238E27FC236}">
                <a16:creationId xmlns:a16="http://schemas.microsoft.com/office/drawing/2014/main" id="{3D51AD05-98DD-12FB-7F6E-A77C8948BA8B}"/>
              </a:ext>
            </a:extLst>
          </p:cNvPr>
          <p:cNvSpPr txBox="1"/>
          <p:nvPr/>
        </p:nvSpPr>
        <p:spPr>
          <a:xfrm>
            <a:off x="1240458" y="3174404"/>
            <a:ext cx="9926897" cy="1077178"/>
          </a:xfrm>
          <a:prstGeom prst="rect">
            <a:avLst/>
          </a:prstGeom>
          <a:solidFill>
            <a:schemeClr val="accent2">
              <a:lumMod val="60000"/>
              <a:lumOff val="40000"/>
            </a:schemeClr>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solidFill>
                  <a:schemeClr val="dk1"/>
                </a:solidFill>
                <a:latin typeface="Arial" panose="020B0604020202020204" pitchFamily="34" charset="0"/>
                <a:ea typeface="Montserrat"/>
                <a:cs typeface="Arial" panose="020B0604020202020204" pitchFamily="34" charset="0"/>
                <a:sym typeface="Montserrat"/>
              </a:rPr>
              <a:t>How language processing within the brain is impacted by delays in the Hemodynamic Response Function (HRF)?</a:t>
            </a:r>
          </a:p>
          <a:p>
            <a:pPr marL="285750" indent="-285750">
              <a:buFont typeface="Arial" panose="020B0604020202020204" pitchFamily="34" charset="0"/>
              <a:buChar char="•"/>
            </a:pPr>
            <a:r>
              <a:rPr lang="en-US">
                <a:solidFill>
                  <a:schemeClr val="dk1"/>
                </a:solidFill>
                <a:latin typeface="Arial" panose="020B0604020202020204" pitchFamily="34" charset="0"/>
                <a:ea typeface="Montserrat"/>
                <a:cs typeface="Arial" panose="020B0604020202020204" pitchFamily="34" charset="0"/>
                <a:sym typeface="Montserrat"/>
              </a:rPr>
              <a:t>Can we distinguish syntax and semantics by varying delays?</a:t>
            </a:r>
          </a:p>
        </p:txBody>
      </p:sp>
      <p:sp>
        <p:nvSpPr>
          <p:cNvPr id="5" name="Slide Number Placeholder 4">
            <a:extLst>
              <a:ext uri="{FF2B5EF4-FFF2-40B4-BE49-F238E27FC236}">
                <a16:creationId xmlns:a16="http://schemas.microsoft.com/office/drawing/2014/main" id="{A40FC46E-9005-152E-D790-AEB915B1C52E}"/>
              </a:ext>
            </a:extLst>
          </p:cNvPr>
          <p:cNvSpPr>
            <a:spLocks noGrp="1"/>
          </p:cNvSpPr>
          <p:nvPr>
            <p:ph type="sldNum" idx="12"/>
          </p:nvPr>
        </p:nvSpPr>
        <p:spPr/>
        <p:txBody>
          <a:bodyPr/>
          <a:lstStyle/>
          <a:p>
            <a:fld id="{00000000-1234-1234-1234-123412341234}" type="slidenum">
              <a:rPr lang="en" smtClean="0"/>
              <a:pPr/>
              <a:t>37</a:t>
            </a:fld>
            <a:endParaRPr lang="en"/>
          </a:p>
        </p:txBody>
      </p:sp>
    </p:spTree>
    <p:extLst>
      <p:ext uri="{BB962C8B-B14F-4D97-AF65-F5344CB8AC3E}">
        <p14:creationId xmlns:p14="http://schemas.microsoft.com/office/powerpoint/2010/main" val="275731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1095;p133">
            <a:extLst>
              <a:ext uri="{FF2B5EF4-FFF2-40B4-BE49-F238E27FC236}">
                <a16:creationId xmlns:a16="http://schemas.microsoft.com/office/drawing/2014/main" id="{134A34B7-F111-D52C-21C9-AE982E560C60}"/>
              </a:ext>
            </a:extLst>
          </p:cNvPr>
          <p:cNvSpPr/>
          <p:nvPr/>
        </p:nvSpPr>
        <p:spPr>
          <a:xfrm>
            <a:off x="9499525" y="1220188"/>
            <a:ext cx="2215500" cy="1343400"/>
          </a:xfrm>
          <a:prstGeom prst="roundRect">
            <a:avLst>
              <a:gd name="adj" fmla="val 16667"/>
            </a:avLst>
          </a:prstGeom>
          <a:solidFill>
            <a:schemeClr val="lt1"/>
          </a:solid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5;p133">
            <a:extLst>
              <a:ext uri="{FF2B5EF4-FFF2-40B4-BE49-F238E27FC236}">
                <a16:creationId xmlns:a16="http://schemas.microsoft.com/office/drawing/2014/main" id="{D4F2B537-AB79-8C11-35BD-A756E71EB479}"/>
              </a:ext>
            </a:extLst>
          </p:cNvPr>
          <p:cNvSpPr/>
          <p:nvPr/>
        </p:nvSpPr>
        <p:spPr>
          <a:xfrm>
            <a:off x="6196300" y="1259306"/>
            <a:ext cx="2215500" cy="1343400"/>
          </a:xfrm>
          <a:prstGeom prst="roundRect">
            <a:avLst>
              <a:gd name="adj" fmla="val 16667"/>
            </a:avLst>
          </a:prstGeom>
          <a:solidFill>
            <a:schemeClr val="lt1"/>
          </a:solidFill>
          <a:ln w="38100" cap="flat" cmpd="sng">
            <a:solidFill>
              <a:srgbClr val="00B05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p133">
            <a:extLst>
              <a:ext uri="{FF2B5EF4-FFF2-40B4-BE49-F238E27FC236}">
                <a16:creationId xmlns:a16="http://schemas.microsoft.com/office/drawing/2014/main" id="{08590BE8-AF12-94AB-4B35-8BA4E3E63C29}"/>
              </a:ext>
            </a:extLst>
          </p:cNvPr>
          <p:cNvSpPr/>
          <p:nvPr/>
        </p:nvSpPr>
        <p:spPr>
          <a:xfrm>
            <a:off x="3220175" y="1259306"/>
            <a:ext cx="2215500" cy="1343400"/>
          </a:xfrm>
          <a:prstGeom prst="roundRect">
            <a:avLst>
              <a:gd name="adj" fmla="val 16667"/>
            </a:avLst>
          </a:prstGeom>
          <a:solidFill>
            <a:schemeClr val="lt1"/>
          </a:solidFill>
          <a:ln w="38100" cap="flat" cmpd="sng">
            <a:solidFill>
              <a:srgbClr val="0070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133">
            <a:extLst>
              <a:ext uri="{FF2B5EF4-FFF2-40B4-BE49-F238E27FC236}">
                <a16:creationId xmlns:a16="http://schemas.microsoft.com/office/drawing/2014/main" id="{BF2DC710-6780-B336-3A84-0F9FF22977B2}"/>
              </a:ext>
            </a:extLst>
          </p:cNvPr>
          <p:cNvSpPr/>
          <p:nvPr/>
        </p:nvSpPr>
        <p:spPr>
          <a:xfrm>
            <a:off x="370610" y="1259306"/>
            <a:ext cx="2215500" cy="1343400"/>
          </a:xfrm>
          <a:prstGeom prst="roundRect">
            <a:avLst>
              <a:gd name="adj" fmla="val 16667"/>
            </a:avLst>
          </a:prstGeom>
          <a:solidFill>
            <a:schemeClr val="lt1"/>
          </a:solid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9DC7C24-EB66-B478-A642-86930AA9A051}"/>
              </a:ext>
            </a:extLst>
          </p:cNvPr>
          <p:cNvSpPr>
            <a:spLocks noGrp="1"/>
          </p:cNvSpPr>
          <p:nvPr>
            <p:ph type="title"/>
          </p:nvPr>
        </p:nvSpPr>
        <p:spPr>
          <a:xfrm>
            <a:off x="370610" y="179391"/>
            <a:ext cx="10515600" cy="701675"/>
          </a:xfrm>
        </p:spPr>
        <p:txBody>
          <a:bodyPr>
            <a:normAutofit/>
          </a:bodyPr>
          <a:lstStyle/>
          <a:p>
            <a:r>
              <a:rPr lang="en-US" sz="2800" b="1">
                <a:latin typeface="Helvetica Neue" panose="020B0604020202020204"/>
              </a:rPr>
              <a:t>Text: Feature Representations</a:t>
            </a:r>
          </a:p>
        </p:txBody>
      </p:sp>
      <p:sp>
        <p:nvSpPr>
          <p:cNvPr id="4" name="Google Shape;417;p82">
            <a:extLst>
              <a:ext uri="{FF2B5EF4-FFF2-40B4-BE49-F238E27FC236}">
                <a16:creationId xmlns:a16="http://schemas.microsoft.com/office/drawing/2014/main" id="{F8F145C0-2C3C-4519-9817-1B1DCA5B5466}"/>
              </a:ext>
            </a:extLst>
          </p:cNvPr>
          <p:cNvSpPr txBox="1"/>
          <p:nvPr/>
        </p:nvSpPr>
        <p:spPr>
          <a:xfrm>
            <a:off x="9499525" y="1414738"/>
            <a:ext cx="2215500" cy="954300"/>
          </a:xfrm>
          <a:prstGeom prst="rect">
            <a:avLst/>
          </a:prstGeom>
          <a:noFill/>
          <a:ln>
            <a:noFill/>
          </a:ln>
        </p:spPr>
        <p:txBody>
          <a:bodyPr spcFirstLastPara="1" wrap="square" lIns="91425" tIns="91425" rIns="91425" bIns="91425" anchor="t" anchorCtr="0">
            <a:spAutoFit/>
          </a:bodyPr>
          <a:lstStyle/>
          <a:p>
            <a:pPr lvl="0" algn="ctr"/>
            <a:r>
              <a:rPr lang="en" sz="2500" b="1">
                <a:latin typeface="Roboto"/>
                <a:ea typeface="Roboto"/>
                <a:cs typeface="Roboto"/>
                <a:sym typeface="Roboto"/>
              </a:rPr>
              <a:t>Semantic embeddings</a:t>
            </a:r>
            <a:endParaRPr sz="2500" b="1">
              <a:latin typeface="Roboto"/>
              <a:ea typeface="Roboto"/>
              <a:cs typeface="Roboto"/>
              <a:sym typeface="Roboto"/>
            </a:endParaRPr>
          </a:p>
        </p:txBody>
      </p:sp>
      <p:sp>
        <p:nvSpPr>
          <p:cNvPr id="5" name="Google Shape;418;p82">
            <a:extLst>
              <a:ext uri="{FF2B5EF4-FFF2-40B4-BE49-F238E27FC236}">
                <a16:creationId xmlns:a16="http://schemas.microsoft.com/office/drawing/2014/main" id="{37876011-788B-682E-C5ED-AE812D90FC8E}"/>
              </a:ext>
            </a:extLst>
          </p:cNvPr>
          <p:cNvSpPr txBox="1"/>
          <p:nvPr/>
        </p:nvSpPr>
        <p:spPr>
          <a:xfrm>
            <a:off x="6196300" y="1414738"/>
            <a:ext cx="2215500" cy="1338798"/>
          </a:xfrm>
          <a:prstGeom prst="rect">
            <a:avLst/>
          </a:prstGeom>
          <a:noFill/>
          <a:ln>
            <a:noFill/>
          </a:ln>
        </p:spPr>
        <p:txBody>
          <a:bodyPr spcFirstLastPara="1" wrap="square" lIns="91425" tIns="91425" rIns="91425" bIns="91425" anchor="t" anchorCtr="0">
            <a:spAutoFit/>
          </a:bodyPr>
          <a:lstStyle/>
          <a:p>
            <a:pPr algn="ctr"/>
            <a:r>
              <a:rPr lang="en-US" sz="2500" b="1">
                <a:latin typeface="Roboto"/>
                <a:ea typeface="Roboto"/>
                <a:cs typeface="Roboto"/>
                <a:sym typeface="Roboto"/>
              </a:rPr>
              <a:t>Syntactic tree parsers</a:t>
            </a:r>
          </a:p>
          <a:p>
            <a:pPr marL="0" lvl="0" indent="0" algn="ctr" rtl="0">
              <a:spcBef>
                <a:spcPts val="0"/>
              </a:spcBef>
              <a:spcAft>
                <a:spcPts val="0"/>
              </a:spcAft>
              <a:buNone/>
            </a:pPr>
            <a:endParaRPr sz="2500" b="1">
              <a:latin typeface="Roboto"/>
              <a:ea typeface="Roboto"/>
              <a:cs typeface="Roboto"/>
              <a:sym typeface="Roboto"/>
            </a:endParaRPr>
          </a:p>
        </p:txBody>
      </p:sp>
      <p:cxnSp>
        <p:nvCxnSpPr>
          <p:cNvPr id="6" name="Google Shape;419;p82">
            <a:extLst>
              <a:ext uri="{FF2B5EF4-FFF2-40B4-BE49-F238E27FC236}">
                <a16:creationId xmlns:a16="http://schemas.microsoft.com/office/drawing/2014/main" id="{01C3B394-041B-1E9A-BEDC-7A42F8684A01}"/>
              </a:ext>
            </a:extLst>
          </p:cNvPr>
          <p:cNvCxnSpPr/>
          <p:nvPr/>
        </p:nvCxnSpPr>
        <p:spPr>
          <a:xfrm>
            <a:off x="5692725"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cxnSp>
        <p:nvCxnSpPr>
          <p:cNvPr id="7" name="Google Shape;420;p82">
            <a:extLst>
              <a:ext uri="{FF2B5EF4-FFF2-40B4-BE49-F238E27FC236}">
                <a16:creationId xmlns:a16="http://schemas.microsoft.com/office/drawing/2014/main" id="{C5464662-449E-ECF9-86AD-DF4ECF7154D1}"/>
              </a:ext>
            </a:extLst>
          </p:cNvPr>
          <p:cNvCxnSpPr/>
          <p:nvPr/>
        </p:nvCxnSpPr>
        <p:spPr>
          <a:xfrm>
            <a:off x="8897375"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8" name="Google Shape;421;p82">
            <a:extLst>
              <a:ext uri="{FF2B5EF4-FFF2-40B4-BE49-F238E27FC236}">
                <a16:creationId xmlns:a16="http://schemas.microsoft.com/office/drawing/2014/main" id="{FF01F519-9545-A0CC-02DD-018733EA4CE6}"/>
              </a:ext>
            </a:extLst>
          </p:cNvPr>
          <p:cNvSpPr txBox="1"/>
          <p:nvPr/>
        </p:nvSpPr>
        <p:spPr>
          <a:xfrm>
            <a:off x="3220175" y="1414738"/>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Basic speech features</a:t>
            </a:r>
            <a:endParaRPr sz="2500" b="1">
              <a:latin typeface="Roboto"/>
              <a:ea typeface="Roboto"/>
              <a:cs typeface="Roboto"/>
              <a:sym typeface="Roboto"/>
            </a:endParaRPr>
          </a:p>
        </p:txBody>
      </p:sp>
      <p:cxnSp>
        <p:nvCxnSpPr>
          <p:cNvPr id="9" name="Google Shape;419;p82">
            <a:extLst>
              <a:ext uri="{FF2B5EF4-FFF2-40B4-BE49-F238E27FC236}">
                <a16:creationId xmlns:a16="http://schemas.microsoft.com/office/drawing/2014/main" id="{8F804F96-6B3C-FE9A-B48F-6A0DBBD78998}"/>
              </a:ext>
            </a:extLst>
          </p:cNvPr>
          <p:cNvCxnSpPr/>
          <p:nvPr/>
        </p:nvCxnSpPr>
        <p:spPr>
          <a:xfrm>
            <a:off x="2973650"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10" name="Google Shape;421;p82">
            <a:extLst>
              <a:ext uri="{FF2B5EF4-FFF2-40B4-BE49-F238E27FC236}">
                <a16:creationId xmlns:a16="http://schemas.microsoft.com/office/drawing/2014/main" id="{FCA0F906-3EF7-A59A-662A-35721B89610D}"/>
              </a:ext>
            </a:extLst>
          </p:cNvPr>
          <p:cNvSpPr txBox="1"/>
          <p:nvPr/>
        </p:nvSpPr>
        <p:spPr>
          <a:xfrm>
            <a:off x="295275" y="1414961"/>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Basic word-level syntax</a:t>
            </a:r>
            <a:endParaRPr sz="2500" b="1">
              <a:latin typeface="Roboto"/>
              <a:ea typeface="Roboto"/>
              <a:cs typeface="Roboto"/>
              <a:sym typeface="Roboto"/>
            </a:endParaRPr>
          </a:p>
        </p:txBody>
      </p:sp>
      <p:sp>
        <p:nvSpPr>
          <p:cNvPr id="3" name="TextBox 2">
            <a:extLst>
              <a:ext uri="{FF2B5EF4-FFF2-40B4-BE49-F238E27FC236}">
                <a16:creationId xmlns:a16="http://schemas.microsoft.com/office/drawing/2014/main" id="{1CED3C6F-1A40-8A64-FF7D-78DC5E3C1154}"/>
              </a:ext>
            </a:extLst>
          </p:cNvPr>
          <p:cNvSpPr txBox="1"/>
          <p:nvPr/>
        </p:nvSpPr>
        <p:spPr>
          <a:xfrm>
            <a:off x="412284" y="3331783"/>
            <a:ext cx="2215499" cy="1200329"/>
          </a:xfrm>
          <a:prstGeom prst="rect">
            <a:avLst/>
          </a:prstGeom>
          <a:noFill/>
        </p:spPr>
        <p:txBody>
          <a:bodyPr wrap="square" rtlCol="0">
            <a:spAutoFit/>
          </a:bodyPr>
          <a:lstStyle/>
          <a:p>
            <a:r>
              <a:rPr lang="en-US"/>
              <a:t>Part-of-Speech Tags (POS) &amp; Dependency Tags (DEP)</a:t>
            </a:r>
          </a:p>
        </p:txBody>
      </p:sp>
      <p:sp>
        <p:nvSpPr>
          <p:cNvPr id="11" name="TextBox 10">
            <a:extLst>
              <a:ext uri="{FF2B5EF4-FFF2-40B4-BE49-F238E27FC236}">
                <a16:creationId xmlns:a16="http://schemas.microsoft.com/office/drawing/2014/main" id="{46B392C3-BE85-DA7F-B8CA-C2C06F9AC5EC}"/>
              </a:ext>
            </a:extLst>
          </p:cNvPr>
          <p:cNvSpPr txBox="1"/>
          <p:nvPr/>
        </p:nvSpPr>
        <p:spPr>
          <a:xfrm>
            <a:off x="3528010" y="3470282"/>
            <a:ext cx="1834909" cy="369332"/>
          </a:xfrm>
          <a:prstGeom prst="rect">
            <a:avLst/>
          </a:prstGeom>
          <a:noFill/>
        </p:spPr>
        <p:txBody>
          <a:bodyPr wrap="square" rtlCol="0">
            <a:spAutoFit/>
          </a:bodyPr>
          <a:lstStyle/>
          <a:p>
            <a:r>
              <a:rPr lang="en-US"/>
              <a:t>Phonological</a:t>
            </a:r>
          </a:p>
        </p:txBody>
      </p:sp>
      <p:sp>
        <p:nvSpPr>
          <p:cNvPr id="12" name="TextBox 11">
            <a:extLst>
              <a:ext uri="{FF2B5EF4-FFF2-40B4-BE49-F238E27FC236}">
                <a16:creationId xmlns:a16="http://schemas.microsoft.com/office/drawing/2014/main" id="{2A50C096-E234-BFC8-F491-7A2D228AFEF8}"/>
              </a:ext>
            </a:extLst>
          </p:cNvPr>
          <p:cNvSpPr txBox="1"/>
          <p:nvPr/>
        </p:nvSpPr>
        <p:spPr>
          <a:xfrm>
            <a:off x="6386595" y="2962451"/>
            <a:ext cx="1834909" cy="1477328"/>
          </a:xfrm>
          <a:prstGeom prst="rect">
            <a:avLst/>
          </a:prstGeom>
          <a:noFill/>
        </p:spPr>
        <p:txBody>
          <a:bodyPr wrap="square" rtlCol="0">
            <a:spAutoFit/>
          </a:bodyPr>
          <a:lstStyle/>
          <a:p>
            <a:r>
              <a:rPr lang="en-US"/>
              <a:t>Constituent Complete (CC)</a:t>
            </a:r>
          </a:p>
          <a:p>
            <a:endParaRPr lang="en-US"/>
          </a:p>
          <a:p>
            <a:r>
              <a:rPr lang="en-US"/>
              <a:t>Constituent Incomplete (CI)</a:t>
            </a:r>
          </a:p>
        </p:txBody>
      </p:sp>
      <p:sp>
        <p:nvSpPr>
          <p:cNvPr id="14" name="TextBox 13">
            <a:extLst>
              <a:ext uri="{FF2B5EF4-FFF2-40B4-BE49-F238E27FC236}">
                <a16:creationId xmlns:a16="http://schemas.microsoft.com/office/drawing/2014/main" id="{5AB05240-3E0F-FBB5-E251-C380080E3436}"/>
              </a:ext>
            </a:extLst>
          </p:cNvPr>
          <p:cNvSpPr txBox="1"/>
          <p:nvPr/>
        </p:nvSpPr>
        <p:spPr>
          <a:xfrm>
            <a:off x="9689821" y="2916285"/>
            <a:ext cx="1834908" cy="1754326"/>
          </a:xfrm>
          <a:prstGeom prst="rect">
            <a:avLst/>
          </a:prstGeom>
          <a:noFill/>
        </p:spPr>
        <p:txBody>
          <a:bodyPr wrap="square" rtlCol="0">
            <a:spAutoFit/>
          </a:bodyPr>
          <a:lstStyle/>
          <a:p>
            <a:r>
              <a:rPr lang="en-US"/>
              <a:t>Text models: BERT, GPT-2</a:t>
            </a:r>
          </a:p>
          <a:p>
            <a:r>
              <a:rPr lang="en-US"/>
              <a:t>LLaMa-2</a:t>
            </a:r>
          </a:p>
          <a:p>
            <a:endParaRPr lang="en-US"/>
          </a:p>
          <a:p>
            <a:r>
              <a:rPr lang="en-US"/>
              <a:t>Speech models: Wav2Vec2.0</a:t>
            </a:r>
          </a:p>
        </p:txBody>
      </p:sp>
      <p:sp>
        <p:nvSpPr>
          <p:cNvPr id="13" name="Slide Number Placeholder 12">
            <a:extLst>
              <a:ext uri="{FF2B5EF4-FFF2-40B4-BE49-F238E27FC236}">
                <a16:creationId xmlns:a16="http://schemas.microsoft.com/office/drawing/2014/main" id="{E8C47ABB-F956-DD8B-B41B-DC5C89CD8F28}"/>
              </a:ext>
            </a:extLst>
          </p:cNvPr>
          <p:cNvSpPr>
            <a:spLocks noGrp="1"/>
          </p:cNvSpPr>
          <p:nvPr>
            <p:ph type="sldNum" sz="quarter" idx="12"/>
          </p:nvPr>
        </p:nvSpPr>
        <p:spPr/>
        <p:txBody>
          <a:bodyPr/>
          <a:lstStyle/>
          <a:p>
            <a:fld id="{5F2E2D64-2AF7-44BE-8925-D454CE4894DF}" type="slidenum">
              <a:rPr lang="en-US" smtClean="0"/>
              <a:t>38</a:t>
            </a:fld>
            <a:endParaRPr lang="en-US"/>
          </a:p>
        </p:txBody>
      </p:sp>
    </p:spTree>
    <p:extLst>
      <p:ext uri="{BB962C8B-B14F-4D97-AF65-F5344CB8AC3E}">
        <p14:creationId xmlns:p14="http://schemas.microsoft.com/office/powerpoint/2010/main" val="362727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1" grpId="0" animBg="1"/>
      <p:bldP spid="20" grpId="0" animBg="1"/>
      <p:bldP spid="4" grpId="0"/>
      <p:bldP spid="5" grpId="0"/>
      <p:bldP spid="8" grpId="0"/>
      <p:bldP spid="10" grpId="0"/>
      <p:bldP spid="3" grpId="0"/>
      <p:bldP spid="11" grpId="0"/>
      <p:bldP spid="12"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47C6-4E7A-7C6E-941B-CC8E336F8D52}"/>
              </a:ext>
            </a:extLst>
          </p:cNvPr>
          <p:cNvSpPr>
            <a:spLocks noGrp="1"/>
          </p:cNvSpPr>
          <p:nvPr>
            <p:ph type="title"/>
          </p:nvPr>
        </p:nvSpPr>
        <p:spPr>
          <a:xfrm>
            <a:off x="390728" y="88802"/>
            <a:ext cx="10515600" cy="673100"/>
          </a:xfrm>
        </p:spPr>
        <p:txBody>
          <a:bodyPr>
            <a:normAutofit/>
          </a:bodyPr>
          <a:lstStyle/>
          <a:p>
            <a:r>
              <a:rPr lang="en-US" sz="2800" b="1">
                <a:latin typeface="Helvetica Neue" panose="020B0604020202020204"/>
              </a:rPr>
              <a:t>Syntactic Parising</a:t>
            </a:r>
          </a:p>
        </p:txBody>
      </p:sp>
      <p:sp>
        <p:nvSpPr>
          <p:cNvPr id="3" name="Content Placeholder 2">
            <a:extLst>
              <a:ext uri="{FF2B5EF4-FFF2-40B4-BE49-F238E27FC236}">
                <a16:creationId xmlns:a16="http://schemas.microsoft.com/office/drawing/2014/main" id="{72758279-52EE-59E8-8B2E-805F608AB404}"/>
              </a:ext>
            </a:extLst>
          </p:cNvPr>
          <p:cNvSpPr>
            <a:spLocks noGrp="1"/>
          </p:cNvSpPr>
          <p:nvPr>
            <p:ph idx="1"/>
          </p:nvPr>
        </p:nvSpPr>
        <p:spPr>
          <a:xfrm>
            <a:off x="285135" y="761902"/>
            <a:ext cx="11729884" cy="6007295"/>
          </a:xfrm>
        </p:spPr>
        <p:txBody>
          <a:bodyPr>
            <a:normAutofit/>
          </a:bodyPr>
          <a:lstStyle/>
          <a:p>
            <a:r>
              <a:rPr lang="en-US" sz="1800">
                <a:latin typeface="Arial" panose="020B0604020202020204" pitchFamily="34" charset="0"/>
                <a:cs typeface="Arial" panose="020B0604020202020204" pitchFamily="34" charset="0"/>
              </a:rPr>
              <a:t>Syntax: how do words structurally combine to form sentences and meaning?</a:t>
            </a:r>
          </a:p>
          <a:p>
            <a:r>
              <a:rPr lang="en-US" sz="1800">
                <a:latin typeface="Arial" panose="020B0604020202020204" pitchFamily="34" charset="0"/>
                <a:cs typeface="Arial" panose="020B0604020202020204" pitchFamily="34" charset="0"/>
              </a:rPr>
              <a:t>In natural language processing, there are two popular syntactic parsing methods</a:t>
            </a:r>
          </a:p>
        </p:txBody>
      </p:sp>
      <p:pic>
        <p:nvPicPr>
          <p:cNvPr id="5" name="Picture 4" descr="A picture containing text, diagram, screenshot, font&#10;&#10;Description automatically generated">
            <a:extLst>
              <a:ext uri="{FF2B5EF4-FFF2-40B4-BE49-F238E27FC236}">
                <a16:creationId xmlns:a16="http://schemas.microsoft.com/office/drawing/2014/main" id="{AC3D644F-4D05-6B51-1932-A3F2E38C2CD3}"/>
              </a:ext>
            </a:extLst>
          </p:cNvPr>
          <p:cNvPicPr>
            <a:picLocks noChangeAspect="1"/>
          </p:cNvPicPr>
          <p:nvPr/>
        </p:nvPicPr>
        <p:blipFill rotWithShape="1">
          <a:blip r:embed="rId2">
            <a:extLst>
              <a:ext uri="{28A0092B-C50C-407E-A947-70E740481C1C}">
                <a14:useLocalDpi xmlns:a14="http://schemas.microsoft.com/office/drawing/2010/main" val="0"/>
              </a:ext>
            </a:extLst>
          </a:blip>
          <a:srcRect t="580" b="6472"/>
          <a:stretch/>
        </p:blipFill>
        <p:spPr>
          <a:xfrm>
            <a:off x="1931828" y="2416628"/>
            <a:ext cx="2810141" cy="3200401"/>
          </a:xfrm>
          <a:prstGeom prst="rect">
            <a:avLst/>
          </a:prstGeom>
        </p:spPr>
      </p:pic>
      <p:pic>
        <p:nvPicPr>
          <p:cNvPr id="7" name="Picture 6" descr="A picture containing text, font, diagram, screenshot&#10;&#10;Description automatically generated">
            <a:extLst>
              <a:ext uri="{FF2B5EF4-FFF2-40B4-BE49-F238E27FC236}">
                <a16:creationId xmlns:a16="http://schemas.microsoft.com/office/drawing/2014/main" id="{1F404948-91D6-325E-F599-8C377B6024B1}"/>
              </a:ext>
            </a:extLst>
          </p:cNvPr>
          <p:cNvPicPr>
            <a:picLocks noChangeAspect="1"/>
          </p:cNvPicPr>
          <p:nvPr/>
        </p:nvPicPr>
        <p:blipFill rotWithShape="1">
          <a:blip r:embed="rId3">
            <a:extLst>
              <a:ext uri="{28A0092B-C50C-407E-A947-70E740481C1C}">
                <a14:useLocalDpi xmlns:a14="http://schemas.microsoft.com/office/drawing/2010/main" val="0"/>
              </a:ext>
            </a:extLst>
          </a:blip>
          <a:srcRect b="22911"/>
          <a:stretch/>
        </p:blipFill>
        <p:spPr>
          <a:xfrm>
            <a:off x="6770914" y="2950140"/>
            <a:ext cx="3779099" cy="1066689"/>
          </a:xfrm>
          <a:prstGeom prst="rect">
            <a:avLst/>
          </a:prstGeom>
        </p:spPr>
      </p:pic>
      <p:sp>
        <p:nvSpPr>
          <p:cNvPr id="4" name="Slide Number Placeholder 3">
            <a:extLst>
              <a:ext uri="{FF2B5EF4-FFF2-40B4-BE49-F238E27FC236}">
                <a16:creationId xmlns:a16="http://schemas.microsoft.com/office/drawing/2014/main" id="{EF52DDB5-E189-A365-6437-2211469C20A2}"/>
              </a:ext>
            </a:extLst>
          </p:cNvPr>
          <p:cNvSpPr>
            <a:spLocks noGrp="1"/>
          </p:cNvSpPr>
          <p:nvPr>
            <p:ph type="sldNum" sz="quarter" idx="12"/>
          </p:nvPr>
        </p:nvSpPr>
        <p:spPr/>
        <p:txBody>
          <a:bodyPr/>
          <a:lstStyle/>
          <a:p>
            <a:fld id="{5F2E2D64-2AF7-44BE-8925-D454CE4894DF}" type="slidenum">
              <a:rPr lang="en-US" smtClean="0"/>
              <a:t>39</a:t>
            </a:fld>
            <a:endParaRPr lang="en-US"/>
          </a:p>
        </p:txBody>
      </p:sp>
      <p:sp>
        <p:nvSpPr>
          <p:cNvPr id="6" name="TextBox 5">
            <a:extLst>
              <a:ext uri="{FF2B5EF4-FFF2-40B4-BE49-F238E27FC236}">
                <a16:creationId xmlns:a16="http://schemas.microsoft.com/office/drawing/2014/main" id="{18138944-112E-E168-511F-217706DCA522}"/>
              </a:ext>
            </a:extLst>
          </p:cNvPr>
          <p:cNvSpPr txBox="1"/>
          <p:nvPr/>
        </p:nvSpPr>
        <p:spPr>
          <a:xfrm>
            <a:off x="2176313" y="5911432"/>
            <a:ext cx="2329542" cy="369332"/>
          </a:xfrm>
          <a:prstGeom prst="rect">
            <a:avLst/>
          </a:prstGeom>
          <a:noFill/>
        </p:spPr>
        <p:txBody>
          <a:bodyPr wrap="square" rtlCol="0">
            <a:spAutoFit/>
          </a:bodyPr>
          <a:lstStyle/>
          <a:p>
            <a:r>
              <a:rPr lang="en-US" sz="1800">
                <a:latin typeface="Arial" panose="020B0604020202020204" pitchFamily="34" charset="0"/>
                <a:cs typeface="Arial" panose="020B0604020202020204" pitchFamily="34" charset="0"/>
              </a:rPr>
              <a:t>Constituency parsing</a:t>
            </a:r>
          </a:p>
        </p:txBody>
      </p:sp>
      <p:sp>
        <p:nvSpPr>
          <p:cNvPr id="8" name="TextBox 7">
            <a:extLst>
              <a:ext uri="{FF2B5EF4-FFF2-40B4-BE49-F238E27FC236}">
                <a16:creationId xmlns:a16="http://schemas.microsoft.com/office/drawing/2014/main" id="{0888A7EE-1078-B21D-8603-62DB0E775A03}"/>
              </a:ext>
            </a:extLst>
          </p:cNvPr>
          <p:cNvSpPr txBox="1"/>
          <p:nvPr/>
        </p:nvSpPr>
        <p:spPr>
          <a:xfrm>
            <a:off x="7495692" y="5911432"/>
            <a:ext cx="2329542" cy="369332"/>
          </a:xfrm>
          <a:prstGeom prst="rect">
            <a:avLst/>
          </a:prstGeom>
          <a:noFill/>
        </p:spPr>
        <p:txBody>
          <a:bodyPr wrap="square" rtlCol="0">
            <a:spAutoFit/>
          </a:bodyPr>
          <a:lstStyle/>
          <a:p>
            <a:r>
              <a:rPr lang="en-US" sz="1800">
                <a:latin typeface="Arial" panose="020B0604020202020204" pitchFamily="34" charset="0"/>
                <a:cs typeface="Arial" panose="020B0604020202020204" pitchFamily="34" charset="0"/>
              </a:rPr>
              <a:t>Dependency parsing</a:t>
            </a:r>
          </a:p>
        </p:txBody>
      </p:sp>
    </p:spTree>
    <p:extLst>
      <p:ext uri="{BB962C8B-B14F-4D97-AF65-F5344CB8AC3E}">
        <p14:creationId xmlns:p14="http://schemas.microsoft.com/office/powerpoint/2010/main" val="27192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C7A4-3AFA-1F48-C5AC-0EB2B9E2B99C}"/>
              </a:ext>
            </a:extLst>
          </p:cNvPr>
          <p:cNvSpPr>
            <a:spLocks noGrp="1"/>
          </p:cNvSpPr>
          <p:nvPr>
            <p:ph type="title"/>
          </p:nvPr>
        </p:nvSpPr>
        <p:spPr>
          <a:xfrm>
            <a:off x="77821" y="131661"/>
            <a:ext cx="11712103" cy="812595"/>
          </a:xfrm>
        </p:spPr>
        <p:txBody>
          <a:bodyPr>
            <a:normAutofit/>
          </a:bodyPr>
          <a:lstStyle/>
          <a:p>
            <a:r>
              <a:rPr lang="en-US" sz="2800" b="1">
                <a:latin typeface="Helvetica Neue" panose="020B0604020202020204"/>
              </a:rPr>
              <a:t>Typical studies of language processing with controlled experiments</a:t>
            </a:r>
          </a:p>
        </p:txBody>
      </p:sp>
      <p:sp>
        <p:nvSpPr>
          <p:cNvPr id="5" name="TextBox 4">
            <a:extLst>
              <a:ext uri="{FF2B5EF4-FFF2-40B4-BE49-F238E27FC236}">
                <a16:creationId xmlns:a16="http://schemas.microsoft.com/office/drawing/2014/main" id="{433EA900-5C0D-DB43-50BF-16B7290280B6}"/>
              </a:ext>
            </a:extLst>
          </p:cNvPr>
          <p:cNvSpPr txBox="1"/>
          <p:nvPr/>
        </p:nvSpPr>
        <p:spPr>
          <a:xfrm>
            <a:off x="166991" y="1134017"/>
            <a:ext cx="6094378"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0070C0"/>
                </a:solidFill>
              </a:rPr>
              <a:t>How the human brain computes and encodes syntactic structures?</a:t>
            </a:r>
          </a:p>
          <a:p>
            <a:pPr marL="742950" lvl="1" indent="-285750">
              <a:buFont typeface="Arial" panose="020B0604020202020204" pitchFamily="34" charset="0"/>
              <a:buChar char="•"/>
            </a:pPr>
            <a:r>
              <a:rPr lang="en-US" b="1">
                <a:latin typeface="+mj-lt"/>
                <a:cs typeface="Arial" panose="020B0604020202020204" pitchFamily="34" charset="0"/>
              </a:rPr>
              <a:t>Syntax:</a:t>
            </a:r>
            <a:r>
              <a:rPr lang="en-US">
                <a:latin typeface="+mj-lt"/>
                <a:cs typeface="Arial" panose="020B0604020202020204" pitchFamily="34" charset="0"/>
              </a:rPr>
              <a:t> how do words structurally combine to form sentences and meaning?</a:t>
            </a:r>
            <a:endParaRPr lang="en-US" b="1">
              <a:latin typeface="+mj-lt"/>
            </a:endParaRPr>
          </a:p>
        </p:txBody>
      </p:sp>
      <p:sp>
        <p:nvSpPr>
          <p:cNvPr id="3" name="Slide Number Placeholder 2">
            <a:extLst>
              <a:ext uri="{FF2B5EF4-FFF2-40B4-BE49-F238E27FC236}">
                <a16:creationId xmlns:a16="http://schemas.microsoft.com/office/drawing/2014/main" id="{53A49118-B488-F17D-6CFF-02C0236F25BA}"/>
              </a:ext>
            </a:extLst>
          </p:cNvPr>
          <p:cNvSpPr>
            <a:spLocks noGrp="1"/>
          </p:cNvSpPr>
          <p:nvPr>
            <p:ph type="sldNum" sz="quarter" idx="12"/>
          </p:nvPr>
        </p:nvSpPr>
        <p:spPr/>
        <p:txBody>
          <a:bodyPr/>
          <a:lstStyle/>
          <a:p>
            <a:fld id="{5F2E2D64-2AF7-44BE-8925-D454CE4894DF}" type="slidenum">
              <a:rPr lang="en-US" smtClean="0"/>
              <a:t>4</a:t>
            </a:fld>
            <a:endParaRPr lang="en-US"/>
          </a:p>
        </p:txBody>
      </p:sp>
      <p:sp>
        <p:nvSpPr>
          <p:cNvPr id="6" name="Google Shape;249;p17">
            <a:extLst>
              <a:ext uri="{FF2B5EF4-FFF2-40B4-BE49-F238E27FC236}">
                <a16:creationId xmlns:a16="http://schemas.microsoft.com/office/drawing/2014/main" id="{3CA6900D-083F-0C76-3ABA-F9DD7248D00D}"/>
              </a:ext>
            </a:extLst>
          </p:cNvPr>
          <p:cNvSpPr txBox="1"/>
          <p:nvPr/>
        </p:nvSpPr>
        <p:spPr>
          <a:xfrm>
            <a:off x="7346818" y="1600873"/>
            <a:ext cx="2334444" cy="492402"/>
          </a:xfrm>
          <a:prstGeom prst="rect">
            <a:avLst/>
          </a:prstGeom>
          <a:solidFill>
            <a:srgbClr val="FFF2CC"/>
          </a:solidFill>
          <a:ln>
            <a:noFill/>
          </a:ln>
        </p:spPr>
        <p:txBody>
          <a:bodyPr spcFirstLastPara="1" wrap="square" lIns="121900" tIns="121900" rIns="121900" bIns="121900" anchor="t" anchorCtr="0">
            <a:spAutoFit/>
          </a:bodyPr>
          <a:lstStyle/>
          <a:p>
            <a:r>
              <a:rPr lang="en-US" sz="1600"/>
              <a:t>Controlled experiments</a:t>
            </a:r>
            <a:endParaRPr sz="1600">
              <a:latin typeface="Montserrat"/>
              <a:ea typeface="Montserrat"/>
              <a:cs typeface="Montserrat"/>
              <a:sym typeface="Montserrat"/>
            </a:endParaRPr>
          </a:p>
        </p:txBody>
      </p:sp>
      <p:sp>
        <p:nvSpPr>
          <p:cNvPr id="7" name="Google Shape;249;p17">
            <a:extLst>
              <a:ext uri="{FF2B5EF4-FFF2-40B4-BE49-F238E27FC236}">
                <a16:creationId xmlns:a16="http://schemas.microsoft.com/office/drawing/2014/main" id="{4D923FAB-2902-E198-44DC-80ABAB5B2166}"/>
              </a:ext>
            </a:extLst>
          </p:cNvPr>
          <p:cNvSpPr txBox="1"/>
          <p:nvPr/>
        </p:nvSpPr>
        <p:spPr>
          <a:xfrm>
            <a:off x="5771263" y="3409672"/>
            <a:ext cx="252751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I believe that you should accept the proposal of your new associate</a:t>
            </a:r>
            <a:endParaRPr sz="1600">
              <a:latin typeface="Montserrat"/>
              <a:ea typeface="Montserrat"/>
              <a:cs typeface="Montserrat"/>
              <a:sym typeface="Montserrat"/>
            </a:endParaRPr>
          </a:p>
        </p:txBody>
      </p:sp>
      <p:sp>
        <p:nvSpPr>
          <p:cNvPr id="8" name="Google Shape;249;p17">
            <a:extLst>
              <a:ext uri="{FF2B5EF4-FFF2-40B4-BE49-F238E27FC236}">
                <a16:creationId xmlns:a16="http://schemas.microsoft.com/office/drawing/2014/main" id="{92302C4B-E57B-326F-3A89-F0D1AF4480E5}"/>
              </a:ext>
            </a:extLst>
          </p:cNvPr>
          <p:cNvSpPr txBox="1"/>
          <p:nvPr/>
        </p:nvSpPr>
        <p:spPr>
          <a:xfrm>
            <a:off x="9102003" y="3418768"/>
            <a:ext cx="233444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thing very tree where of watching copy tensed they states heart plus</a:t>
            </a:r>
            <a:endParaRPr sz="1600">
              <a:latin typeface="Montserrat"/>
              <a:ea typeface="Montserrat"/>
              <a:cs typeface="Montserrat"/>
              <a:sym typeface="Montserrat"/>
            </a:endParaRPr>
          </a:p>
        </p:txBody>
      </p:sp>
      <p:cxnSp>
        <p:nvCxnSpPr>
          <p:cNvPr id="11" name="Straight Arrow Connector 10">
            <a:extLst>
              <a:ext uri="{FF2B5EF4-FFF2-40B4-BE49-F238E27FC236}">
                <a16:creationId xmlns:a16="http://schemas.microsoft.com/office/drawing/2014/main" id="{6A0C7AB6-606F-1039-AD6B-7635F7DD5807}"/>
              </a:ext>
            </a:extLst>
          </p:cNvPr>
          <p:cNvCxnSpPr/>
          <p:nvPr/>
        </p:nvCxnSpPr>
        <p:spPr>
          <a:xfrm flipH="1">
            <a:off x="7177549" y="2150074"/>
            <a:ext cx="1197428" cy="1198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C69CE4B-1DD5-88A1-C435-4CDD168F0901}"/>
              </a:ext>
            </a:extLst>
          </p:cNvPr>
          <p:cNvCxnSpPr>
            <a:cxnSpLocks/>
          </p:cNvCxnSpPr>
          <p:nvPr/>
        </p:nvCxnSpPr>
        <p:spPr>
          <a:xfrm>
            <a:off x="8374977" y="2157343"/>
            <a:ext cx="1458686" cy="1120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3614E3-CB04-9FF9-D6BF-717CF1B3B2A9}"/>
              </a:ext>
            </a:extLst>
          </p:cNvPr>
          <p:cNvSpPr txBox="1"/>
          <p:nvPr/>
        </p:nvSpPr>
        <p:spPr>
          <a:xfrm>
            <a:off x="5625763" y="2631990"/>
            <a:ext cx="2818513" cy="338554"/>
          </a:xfrm>
          <a:prstGeom prst="rect">
            <a:avLst/>
          </a:prstGeom>
          <a:solidFill>
            <a:schemeClr val="bg1"/>
          </a:solidFill>
          <a:ln>
            <a:noFill/>
          </a:ln>
        </p:spPr>
        <p:txBody>
          <a:bodyPr wrap="square" rtlCol="0">
            <a:spAutoFit/>
          </a:bodyPr>
          <a:lstStyle/>
          <a:p>
            <a:r>
              <a:rPr lang="en-US" sz="1600"/>
              <a:t>Structured complex sentence</a:t>
            </a:r>
          </a:p>
        </p:txBody>
      </p:sp>
      <p:sp>
        <p:nvSpPr>
          <p:cNvPr id="16" name="TextBox 15">
            <a:extLst>
              <a:ext uri="{FF2B5EF4-FFF2-40B4-BE49-F238E27FC236}">
                <a16:creationId xmlns:a16="http://schemas.microsoft.com/office/drawing/2014/main" id="{77B972F5-9571-6FB4-5058-F632BFD202D2}"/>
              </a:ext>
            </a:extLst>
          </p:cNvPr>
          <p:cNvSpPr txBox="1"/>
          <p:nvPr/>
        </p:nvSpPr>
        <p:spPr>
          <a:xfrm>
            <a:off x="8826193" y="2631990"/>
            <a:ext cx="1169870" cy="338554"/>
          </a:xfrm>
          <a:prstGeom prst="rect">
            <a:avLst/>
          </a:prstGeom>
          <a:solidFill>
            <a:schemeClr val="bg1"/>
          </a:solidFill>
          <a:ln>
            <a:noFill/>
          </a:ln>
        </p:spPr>
        <p:txBody>
          <a:bodyPr wrap="square" rtlCol="0">
            <a:spAutoFit/>
          </a:bodyPr>
          <a:lstStyle/>
          <a:p>
            <a:r>
              <a:rPr lang="en-US" sz="1600"/>
              <a:t>Word lists</a:t>
            </a:r>
          </a:p>
        </p:txBody>
      </p:sp>
      <p:sp>
        <p:nvSpPr>
          <p:cNvPr id="22" name="Google Shape;131;p20">
            <a:extLst>
              <a:ext uri="{FF2B5EF4-FFF2-40B4-BE49-F238E27FC236}">
                <a16:creationId xmlns:a16="http://schemas.microsoft.com/office/drawing/2014/main" id="{441ABEAA-F68A-3FCD-FD1F-17593CC873B3}"/>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Pallier et al. 2011            </a:t>
            </a:r>
            <a:endParaRPr sz="1333">
              <a:latin typeface="Montserrat"/>
              <a:ea typeface="Montserrat"/>
              <a:cs typeface="Montserrat"/>
              <a:sym typeface="Montserrat"/>
            </a:endParaRPr>
          </a:p>
        </p:txBody>
      </p:sp>
      <p:pic>
        <p:nvPicPr>
          <p:cNvPr id="24" name="Picture 23" descr="A diagram of a line of lines&#10;&#10;Description automatically generated with medium confidence">
            <a:extLst>
              <a:ext uri="{FF2B5EF4-FFF2-40B4-BE49-F238E27FC236}">
                <a16:creationId xmlns:a16="http://schemas.microsoft.com/office/drawing/2014/main" id="{7F6A3114-F4A9-EA1C-4C42-53058EBA16CF}"/>
              </a:ext>
            </a:extLst>
          </p:cNvPr>
          <p:cNvPicPr>
            <a:picLocks noChangeAspect="1"/>
          </p:cNvPicPr>
          <p:nvPr/>
        </p:nvPicPr>
        <p:blipFill rotWithShape="1">
          <a:blip r:embed="rId3">
            <a:extLst>
              <a:ext uri="{28A0092B-C50C-407E-A947-70E740481C1C}">
                <a14:useLocalDpi xmlns:a14="http://schemas.microsoft.com/office/drawing/2010/main" val="0"/>
              </a:ext>
            </a:extLst>
          </a:blip>
          <a:srcRect b="92542"/>
          <a:stretch/>
        </p:blipFill>
        <p:spPr>
          <a:xfrm>
            <a:off x="9182265" y="4553935"/>
            <a:ext cx="2254182" cy="392983"/>
          </a:xfrm>
          <a:prstGeom prst="rect">
            <a:avLst/>
          </a:prstGeom>
        </p:spPr>
      </p:pic>
      <p:pic>
        <p:nvPicPr>
          <p:cNvPr id="25" name="Picture 24" descr="A diagram of a line of lines&#10;&#10;Description automatically generated with medium confidence">
            <a:extLst>
              <a:ext uri="{FF2B5EF4-FFF2-40B4-BE49-F238E27FC236}">
                <a16:creationId xmlns:a16="http://schemas.microsoft.com/office/drawing/2014/main" id="{8E271DDF-ED8B-A7C6-D1A5-05B332A946B8}"/>
              </a:ext>
            </a:extLst>
          </p:cNvPr>
          <p:cNvPicPr>
            <a:picLocks noChangeAspect="1"/>
          </p:cNvPicPr>
          <p:nvPr/>
        </p:nvPicPr>
        <p:blipFill rotWithShape="1">
          <a:blip r:embed="rId3">
            <a:extLst>
              <a:ext uri="{28A0092B-C50C-407E-A947-70E740481C1C}">
                <a14:useLocalDpi xmlns:a14="http://schemas.microsoft.com/office/drawing/2010/main" val="0"/>
              </a:ext>
            </a:extLst>
          </a:blip>
          <a:srcRect b="71994"/>
          <a:stretch/>
        </p:blipFill>
        <p:spPr>
          <a:xfrm>
            <a:off x="5845312" y="4553935"/>
            <a:ext cx="2254182" cy="1475664"/>
          </a:xfrm>
          <a:prstGeom prst="rect">
            <a:avLst/>
          </a:prstGeom>
        </p:spPr>
      </p:pic>
      <p:pic>
        <p:nvPicPr>
          <p:cNvPr id="26" name="Picture 25" descr="A diagram of a line of lines&#10;&#10;Description automatically generated with medium confidence">
            <a:extLst>
              <a:ext uri="{FF2B5EF4-FFF2-40B4-BE49-F238E27FC236}">
                <a16:creationId xmlns:a16="http://schemas.microsoft.com/office/drawing/2014/main" id="{57018C0F-9DEA-39EE-3CD3-FFB3502D2A2E}"/>
              </a:ext>
            </a:extLst>
          </p:cNvPr>
          <p:cNvPicPr>
            <a:picLocks noChangeAspect="1"/>
          </p:cNvPicPr>
          <p:nvPr/>
        </p:nvPicPr>
        <p:blipFill rotWithShape="1">
          <a:blip r:embed="rId3">
            <a:extLst>
              <a:ext uri="{28A0092B-C50C-407E-A947-70E740481C1C}">
                <a14:useLocalDpi xmlns:a14="http://schemas.microsoft.com/office/drawing/2010/main" val="0"/>
              </a:ext>
            </a:extLst>
          </a:blip>
          <a:srcRect t="92036"/>
          <a:stretch/>
        </p:blipFill>
        <p:spPr>
          <a:xfrm>
            <a:off x="5886156" y="5974083"/>
            <a:ext cx="2254182" cy="419612"/>
          </a:xfrm>
          <a:prstGeom prst="rect">
            <a:avLst/>
          </a:prstGeom>
        </p:spPr>
      </p:pic>
      <p:pic>
        <p:nvPicPr>
          <p:cNvPr id="27" name="Picture 26" descr="A diagram of a line of lines&#10;&#10;Description automatically generated with medium confidence">
            <a:extLst>
              <a:ext uri="{FF2B5EF4-FFF2-40B4-BE49-F238E27FC236}">
                <a16:creationId xmlns:a16="http://schemas.microsoft.com/office/drawing/2014/main" id="{43B76348-6AC5-509E-06DC-CA910B3C2AC4}"/>
              </a:ext>
            </a:extLst>
          </p:cNvPr>
          <p:cNvPicPr>
            <a:picLocks noChangeAspect="1"/>
          </p:cNvPicPr>
          <p:nvPr/>
        </p:nvPicPr>
        <p:blipFill rotWithShape="1">
          <a:blip r:embed="rId3">
            <a:extLst>
              <a:ext uri="{28A0092B-C50C-407E-A947-70E740481C1C}">
                <a14:useLocalDpi xmlns:a14="http://schemas.microsoft.com/office/drawing/2010/main" val="0"/>
              </a:ext>
            </a:extLst>
          </a:blip>
          <a:srcRect t="85478"/>
          <a:stretch/>
        </p:blipFill>
        <p:spPr>
          <a:xfrm>
            <a:off x="9182265" y="5606805"/>
            <a:ext cx="2254182" cy="765192"/>
          </a:xfrm>
          <a:prstGeom prst="rect">
            <a:avLst/>
          </a:prstGeom>
        </p:spPr>
      </p:pic>
    </p:spTree>
    <p:extLst>
      <p:ext uri="{BB962C8B-B14F-4D97-AF65-F5344CB8AC3E}">
        <p14:creationId xmlns:p14="http://schemas.microsoft.com/office/powerpoint/2010/main" val="19873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3592-711A-3EF5-CA43-831F54C3AB6B}"/>
              </a:ext>
            </a:extLst>
          </p:cNvPr>
          <p:cNvSpPr>
            <a:spLocks noGrp="1"/>
          </p:cNvSpPr>
          <p:nvPr>
            <p:ph type="title"/>
          </p:nvPr>
        </p:nvSpPr>
        <p:spPr>
          <a:xfrm>
            <a:off x="291259" y="59179"/>
            <a:ext cx="10515599" cy="686708"/>
          </a:xfrm>
        </p:spPr>
        <p:txBody>
          <a:bodyPr vert="horz" lIns="91440" tIns="45720" rIns="91440" bIns="45720" rtlCol="0" anchor="b">
            <a:normAutofit/>
          </a:bodyPr>
          <a:lstStyle/>
          <a:p>
            <a:r>
              <a:rPr lang="en-US" sz="2800" b="1" kern="1200">
                <a:solidFill>
                  <a:schemeClr val="tx1"/>
                </a:solidFill>
                <a:latin typeface="Helvetica Neue" panose="020B0604020202020204"/>
              </a:rPr>
              <a:t>Listening data target: human brain recordings</a:t>
            </a:r>
          </a:p>
        </p:txBody>
      </p:sp>
      <p:pic>
        <p:nvPicPr>
          <p:cNvPr id="5" name="Content Placeholder 4" descr="Diagram&#10;&#10;Description automatically generated">
            <a:extLst>
              <a:ext uri="{FF2B5EF4-FFF2-40B4-BE49-F238E27FC236}">
                <a16:creationId xmlns:a16="http://schemas.microsoft.com/office/drawing/2014/main" id="{360EB462-06E9-8F86-08E7-A405ED9B81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3850" y="1714500"/>
            <a:ext cx="7969419" cy="3790950"/>
          </a:xfrm>
          <a:prstGeom prst="rect">
            <a:avLst/>
          </a:prstGeom>
        </p:spPr>
      </p:pic>
      <p:sp>
        <p:nvSpPr>
          <p:cNvPr id="9" name="TextBox 8">
            <a:extLst>
              <a:ext uri="{FF2B5EF4-FFF2-40B4-BE49-F238E27FC236}">
                <a16:creationId xmlns:a16="http://schemas.microsoft.com/office/drawing/2014/main" id="{FEC3C459-F503-DB04-8C3E-70481E5EB930}"/>
              </a:ext>
            </a:extLst>
          </p:cNvPr>
          <p:cNvSpPr txBox="1"/>
          <p:nvPr/>
        </p:nvSpPr>
        <p:spPr>
          <a:xfrm>
            <a:off x="328280" y="1253433"/>
            <a:ext cx="3282505" cy="2585323"/>
          </a:xfrm>
          <a:prstGeom prst="rect">
            <a:avLst/>
          </a:prstGeom>
          <a:noFill/>
        </p:spPr>
        <p:txBody>
          <a:bodyPr wrap="square">
            <a:spAutoFit/>
          </a:bodyPr>
          <a:lstStyle/>
          <a:p>
            <a:pPr marL="285750" indent="-285750">
              <a:buFont typeface="Arial" panose="020B0604020202020204" pitchFamily="34" charset="0"/>
              <a:buChar char="•"/>
            </a:pPr>
            <a:r>
              <a:rPr lang="en-US"/>
              <a:t>We use Tunneling story: </a:t>
            </a:r>
          </a:p>
          <a:p>
            <a:pPr marL="742950" lvl="1" indent="-285750">
              <a:buFont typeface="Arial" panose="020B0604020202020204" pitchFamily="34" charset="0"/>
              <a:buChar char="•"/>
            </a:pPr>
            <a:r>
              <a:rPr lang="en-US"/>
              <a:t>22 subjects,</a:t>
            </a:r>
          </a:p>
          <a:p>
            <a:pPr marL="742950" lvl="1" indent="-285750">
              <a:buFont typeface="Arial" panose="020B0604020202020204" pitchFamily="34" charset="0"/>
              <a:buChar char="•"/>
            </a:pPr>
            <a:r>
              <a:rPr lang="en-US"/>
              <a:t>1023 TRs (repetition time)</a:t>
            </a:r>
          </a:p>
          <a:p>
            <a:pPr marL="742950" lvl="1" indent="-285750">
              <a:buFont typeface="Arial" panose="020B0604020202020204" pitchFamily="34" charset="0"/>
              <a:buChar char="•"/>
            </a:pPr>
            <a:r>
              <a:rPr lang="en-US"/>
              <a:t>here it is 1.5 sec.</a:t>
            </a:r>
          </a:p>
          <a:p>
            <a:endParaRPr lang="en-US"/>
          </a:p>
          <a:p>
            <a:r>
              <a:rPr lang="en-US" i="1"/>
              <a:t>Example: </a:t>
            </a:r>
            <a:r>
              <a:rPr lang="en-US" b="0" i="0">
                <a:solidFill>
                  <a:srgbClr val="202124"/>
                </a:solidFill>
                <a:effectLst/>
                <a:latin typeface="arial" panose="020B0604020202020204" pitchFamily="34" charset="0"/>
              </a:rPr>
              <a:t>''</a:t>
            </a:r>
            <a:r>
              <a:rPr lang="en-US" i="1"/>
              <a:t>I began my illustrious carrier in journalism…</a:t>
            </a:r>
            <a:r>
              <a:rPr lang="en-US" b="0" i="0">
                <a:solidFill>
                  <a:srgbClr val="202124"/>
                </a:solidFill>
                <a:effectLst/>
                <a:latin typeface="arial" panose="020B0604020202020204" pitchFamily="34" charset="0"/>
              </a:rPr>
              <a:t>''</a:t>
            </a:r>
            <a:endParaRPr lang="en-US" i="1"/>
          </a:p>
        </p:txBody>
      </p:sp>
      <p:sp>
        <p:nvSpPr>
          <p:cNvPr id="3" name="Slide Number Placeholder 2">
            <a:extLst>
              <a:ext uri="{FF2B5EF4-FFF2-40B4-BE49-F238E27FC236}">
                <a16:creationId xmlns:a16="http://schemas.microsoft.com/office/drawing/2014/main" id="{6FEDEC18-4218-B8DC-EBF5-08E1B34C3C59}"/>
              </a:ext>
            </a:extLst>
          </p:cNvPr>
          <p:cNvSpPr>
            <a:spLocks noGrp="1"/>
          </p:cNvSpPr>
          <p:nvPr>
            <p:ph type="sldNum" sz="quarter" idx="12"/>
          </p:nvPr>
        </p:nvSpPr>
        <p:spPr/>
        <p:txBody>
          <a:bodyPr/>
          <a:lstStyle/>
          <a:p>
            <a:fld id="{DF986BDD-F95F-4181-AE47-1964E683E3C8}" type="slidenum">
              <a:rPr lang="en-US" smtClean="0"/>
              <a:t>40</a:t>
            </a:fld>
            <a:endParaRPr lang="en-US"/>
          </a:p>
        </p:txBody>
      </p:sp>
      <p:pic>
        <p:nvPicPr>
          <p:cNvPr id="7" name="Google Shape;212;p7">
            <a:extLst>
              <a:ext uri="{FF2B5EF4-FFF2-40B4-BE49-F238E27FC236}">
                <a16:creationId xmlns:a16="http://schemas.microsoft.com/office/drawing/2014/main" id="{10108F5C-B934-127D-064A-06CB48911CA4}"/>
              </a:ext>
            </a:extLst>
          </p:cNvPr>
          <p:cNvPicPr preferRelativeResize="0"/>
          <p:nvPr/>
        </p:nvPicPr>
        <p:blipFill rotWithShape="1">
          <a:blip r:embed="rId4">
            <a:alphaModFix/>
          </a:blip>
          <a:srcRect l="18139" t="3304" r="16350" b="65931"/>
          <a:stretch/>
        </p:blipFill>
        <p:spPr>
          <a:xfrm>
            <a:off x="457200" y="4419671"/>
            <a:ext cx="3024826" cy="1290465"/>
          </a:xfrm>
          <a:prstGeom prst="rect">
            <a:avLst/>
          </a:prstGeom>
          <a:noFill/>
          <a:ln>
            <a:noFill/>
          </a:ln>
        </p:spPr>
      </p:pic>
      <p:sp>
        <p:nvSpPr>
          <p:cNvPr id="6" name="Google Shape;678;p35">
            <a:extLst>
              <a:ext uri="{FF2B5EF4-FFF2-40B4-BE49-F238E27FC236}">
                <a16:creationId xmlns:a16="http://schemas.microsoft.com/office/drawing/2014/main" id="{C1CCF9A8-C7EF-E7B2-9E33-D6326EB4F330}"/>
              </a:ext>
            </a:extLst>
          </p:cNvPr>
          <p:cNvSpPr txBox="1"/>
          <p:nvPr/>
        </p:nvSpPr>
        <p:spPr>
          <a:xfrm>
            <a:off x="1259585" y="5487429"/>
            <a:ext cx="2351200" cy="861734"/>
          </a:xfrm>
          <a:prstGeom prst="rect">
            <a:avLst/>
          </a:prstGeom>
          <a:noFill/>
          <a:ln>
            <a:noFill/>
          </a:ln>
        </p:spPr>
        <p:txBody>
          <a:bodyPr spcFirstLastPara="1" wrap="square" lIns="121900" tIns="121900" rIns="121900" bIns="121900" anchor="t" anchorCtr="0">
            <a:spAutoFit/>
          </a:bodyPr>
          <a:lstStyle/>
          <a:p>
            <a:r>
              <a:rPr lang="en" sz="2000">
                <a:latin typeface="Montserrat"/>
                <a:ea typeface="Montserrat"/>
                <a:cs typeface="Montserrat"/>
                <a:sym typeface="Montserrat"/>
              </a:rPr>
              <a:t>Language Network</a:t>
            </a:r>
            <a:endParaRPr sz="2000">
              <a:latin typeface="Montserrat"/>
              <a:ea typeface="Montserrat"/>
              <a:cs typeface="Montserrat"/>
              <a:sym typeface="Montserrat"/>
            </a:endParaRPr>
          </a:p>
        </p:txBody>
      </p:sp>
      <p:sp>
        <p:nvSpPr>
          <p:cNvPr id="8" name="Google Shape;676;p35">
            <a:extLst>
              <a:ext uri="{FF2B5EF4-FFF2-40B4-BE49-F238E27FC236}">
                <a16:creationId xmlns:a16="http://schemas.microsoft.com/office/drawing/2014/main" id="{EB46C7D9-EA7F-A2DB-FF32-0B1AE83EFA74}"/>
              </a:ext>
            </a:extLst>
          </p:cNvPr>
          <p:cNvSpPr txBox="1"/>
          <p:nvPr/>
        </p:nvSpPr>
        <p:spPr>
          <a:xfrm>
            <a:off x="926601" y="6131610"/>
            <a:ext cx="2654800"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a:solidFill>
                  <a:schemeClr val="dk1"/>
                </a:solidFill>
                <a:latin typeface="Montserrat"/>
                <a:ea typeface="Montserrat"/>
                <a:cs typeface="Montserrat"/>
                <a:sym typeface="Montserrat"/>
              </a:rPr>
              <a:t> [Fedorenko et al. 2010, 2014]</a:t>
            </a:r>
            <a:endParaRPr sz="1000">
              <a:solidFill>
                <a:schemeClr val="dk1"/>
              </a:solidFill>
              <a:latin typeface="Montserrat"/>
              <a:ea typeface="Montserrat"/>
              <a:cs typeface="Montserrat"/>
              <a:sym typeface="Montserrat"/>
            </a:endParaRPr>
          </a:p>
        </p:txBody>
      </p:sp>
      <p:sp>
        <p:nvSpPr>
          <p:cNvPr id="10" name="Google Shape;676;p35">
            <a:extLst>
              <a:ext uri="{FF2B5EF4-FFF2-40B4-BE49-F238E27FC236}">
                <a16:creationId xmlns:a16="http://schemas.microsoft.com/office/drawing/2014/main" id="{2FD4B68B-7838-BA40-8C4F-4D38788A82BA}"/>
              </a:ext>
            </a:extLst>
          </p:cNvPr>
          <p:cNvSpPr txBox="1"/>
          <p:nvPr/>
        </p:nvSpPr>
        <p:spPr>
          <a:xfrm>
            <a:off x="-67815" y="6426542"/>
            <a:ext cx="2654800" cy="625259"/>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200">
                <a:solidFill>
                  <a:schemeClr val="dk1"/>
                </a:solidFill>
                <a:latin typeface="Montserrat"/>
                <a:ea typeface="Montserrat"/>
                <a:cs typeface="Montserrat"/>
                <a:sym typeface="Montserrat"/>
              </a:rPr>
              <a:t> Nastase et al. 2021</a:t>
            </a:r>
            <a:endParaRPr sz="120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3776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7CCC-373D-9588-25F2-FFF4FE7EA584}"/>
              </a:ext>
            </a:extLst>
          </p:cNvPr>
          <p:cNvSpPr>
            <a:spLocks noGrp="1"/>
          </p:cNvSpPr>
          <p:nvPr>
            <p:ph type="title"/>
          </p:nvPr>
        </p:nvSpPr>
        <p:spPr>
          <a:xfrm>
            <a:off x="838200" y="365126"/>
            <a:ext cx="10515600" cy="657430"/>
          </a:xfrm>
        </p:spPr>
        <p:txBody>
          <a:bodyPr>
            <a:normAutofit/>
          </a:bodyPr>
          <a:lstStyle/>
          <a:p>
            <a:r>
              <a:rPr lang="en-US" sz="2800" b="1">
                <a:latin typeface="Helvetica Neue" panose="020B0604020202020204"/>
              </a:rPr>
              <a:t>Normalized Predictivity</a:t>
            </a:r>
          </a:p>
        </p:txBody>
      </p:sp>
      <p:pic>
        <p:nvPicPr>
          <p:cNvPr id="5" name="Picture 4" descr="A picture containing text, diagram, line, font&#10;&#10;Description automatically generated">
            <a:extLst>
              <a:ext uri="{FF2B5EF4-FFF2-40B4-BE49-F238E27FC236}">
                <a16:creationId xmlns:a16="http://schemas.microsoft.com/office/drawing/2014/main" id="{4756653B-D7FB-F4D1-926C-87A2E30FE736}"/>
              </a:ext>
            </a:extLst>
          </p:cNvPr>
          <p:cNvPicPr>
            <a:picLocks noChangeAspect="1"/>
          </p:cNvPicPr>
          <p:nvPr/>
        </p:nvPicPr>
        <p:blipFill rotWithShape="1">
          <a:blip r:embed="rId2">
            <a:extLst>
              <a:ext uri="{28A0092B-C50C-407E-A947-70E740481C1C}">
                <a14:useLocalDpi xmlns:a14="http://schemas.microsoft.com/office/drawing/2010/main" val="0"/>
              </a:ext>
            </a:extLst>
          </a:blip>
          <a:srcRect t="10114"/>
          <a:stretch/>
        </p:blipFill>
        <p:spPr>
          <a:xfrm>
            <a:off x="1919235" y="1771650"/>
            <a:ext cx="8189406" cy="3734926"/>
          </a:xfrm>
          <a:prstGeom prst="rect">
            <a:avLst/>
          </a:prstGeom>
        </p:spPr>
      </p:pic>
      <p:pic>
        <p:nvPicPr>
          <p:cNvPr id="6" name="Picture 5" descr="A picture containing text, diagram, line, font&#10;&#10;Description automatically generated">
            <a:extLst>
              <a:ext uri="{FF2B5EF4-FFF2-40B4-BE49-F238E27FC236}">
                <a16:creationId xmlns:a16="http://schemas.microsoft.com/office/drawing/2014/main" id="{CDA0B2BD-8DAC-D929-7B65-0688DC29F876}"/>
              </a:ext>
            </a:extLst>
          </p:cNvPr>
          <p:cNvPicPr>
            <a:picLocks noChangeAspect="1"/>
          </p:cNvPicPr>
          <p:nvPr/>
        </p:nvPicPr>
        <p:blipFill rotWithShape="1">
          <a:blip r:embed="rId2">
            <a:extLst>
              <a:ext uri="{28A0092B-C50C-407E-A947-70E740481C1C}">
                <a14:useLocalDpi xmlns:a14="http://schemas.microsoft.com/office/drawing/2010/main" val="0"/>
              </a:ext>
            </a:extLst>
          </a:blip>
          <a:srcRect l="13252" b="89887"/>
          <a:stretch/>
        </p:blipFill>
        <p:spPr>
          <a:xfrm>
            <a:off x="3004457" y="1351424"/>
            <a:ext cx="7104184" cy="420226"/>
          </a:xfrm>
          <a:prstGeom prst="rect">
            <a:avLst/>
          </a:prstGeom>
        </p:spPr>
      </p:pic>
      <p:sp>
        <p:nvSpPr>
          <p:cNvPr id="3" name="Slide Number Placeholder 2">
            <a:extLst>
              <a:ext uri="{FF2B5EF4-FFF2-40B4-BE49-F238E27FC236}">
                <a16:creationId xmlns:a16="http://schemas.microsoft.com/office/drawing/2014/main" id="{80DAFA98-2091-25A4-8129-4C042782E642}"/>
              </a:ext>
            </a:extLst>
          </p:cNvPr>
          <p:cNvSpPr>
            <a:spLocks noGrp="1"/>
          </p:cNvSpPr>
          <p:nvPr>
            <p:ph type="sldNum" sz="quarter" idx="12"/>
          </p:nvPr>
        </p:nvSpPr>
        <p:spPr/>
        <p:txBody>
          <a:bodyPr/>
          <a:lstStyle/>
          <a:p>
            <a:fld id="{B063F503-839C-4143-ADFF-AD8EC13762BB}" type="slidenum">
              <a:rPr lang="en-US" smtClean="0"/>
              <a:t>41</a:t>
            </a:fld>
            <a:endParaRPr lang="en-US"/>
          </a:p>
        </p:txBody>
      </p:sp>
      <p:sp>
        <p:nvSpPr>
          <p:cNvPr id="9" name="Google Shape;676;p35">
            <a:extLst>
              <a:ext uri="{FF2B5EF4-FFF2-40B4-BE49-F238E27FC236}">
                <a16:creationId xmlns:a16="http://schemas.microsoft.com/office/drawing/2014/main" id="{0AFBF815-A4AC-DB02-36AE-49DD6F83FE1A}"/>
              </a:ext>
            </a:extLst>
          </p:cNvPr>
          <p:cNvSpPr txBox="1"/>
          <p:nvPr/>
        </p:nvSpPr>
        <p:spPr>
          <a:xfrm>
            <a:off x="0" y="6408845"/>
            <a:ext cx="2654800" cy="625259"/>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200">
                <a:solidFill>
                  <a:schemeClr val="dk1"/>
                </a:solidFill>
                <a:latin typeface="Montserrat"/>
                <a:ea typeface="Montserrat"/>
                <a:cs typeface="Montserrat"/>
                <a:sym typeface="Montserrat"/>
              </a:rPr>
              <a:t> Schrimprf et al. 2021</a:t>
            </a:r>
            <a:endParaRPr sz="120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25140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EF82-97BA-3AD4-41BA-94E4D29A571D}"/>
              </a:ext>
            </a:extLst>
          </p:cNvPr>
          <p:cNvSpPr>
            <a:spLocks noGrp="1"/>
          </p:cNvSpPr>
          <p:nvPr>
            <p:ph type="title"/>
          </p:nvPr>
        </p:nvSpPr>
        <p:spPr/>
        <p:txBody>
          <a:bodyPr>
            <a:normAutofit/>
          </a:bodyPr>
          <a:lstStyle/>
          <a:p>
            <a:r>
              <a:rPr lang="en-US" sz="2800" b="1">
                <a:latin typeface="Helvetica Neue" panose="020B0604020202020204"/>
              </a:rPr>
              <a:t>How language processing within the brain is impacted by delays in the Hemodynamic Response Function (HRF)?</a:t>
            </a:r>
          </a:p>
        </p:txBody>
      </p:sp>
      <p:pic>
        <p:nvPicPr>
          <p:cNvPr id="5" name="Picture 4" descr="A graph of different colored lines&#10;&#10;Description automatically generated">
            <a:extLst>
              <a:ext uri="{FF2B5EF4-FFF2-40B4-BE49-F238E27FC236}">
                <a16:creationId xmlns:a16="http://schemas.microsoft.com/office/drawing/2014/main" id="{2BC3F19F-9864-882E-9452-2275557A9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54" y="1186773"/>
            <a:ext cx="5503520" cy="5389689"/>
          </a:xfrm>
          <a:prstGeom prst="rect">
            <a:avLst/>
          </a:prstGeom>
        </p:spPr>
      </p:pic>
      <p:pic>
        <p:nvPicPr>
          <p:cNvPr id="7" name="Picture 6" descr="A table with numbers and symbols&#10;&#10;Description automatically generated">
            <a:extLst>
              <a:ext uri="{FF2B5EF4-FFF2-40B4-BE49-F238E27FC236}">
                <a16:creationId xmlns:a16="http://schemas.microsoft.com/office/drawing/2014/main" id="{E5F4B8F1-9A45-F2B7-126D-2DB107B88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167" y="1186773"/>
            <a:ext cx="6175767" cy="2372752"/>
          </a:xfrm>
          <a:prstGeom prst="rect">
            <a:avLst/>
          </a:prstGeom>
        </p:spPr>
      </p:pic>
      <p:sp>
        <p:nvSpPr>
          <p:cNvPr id="3" name="Google Shape;432;p41">
            <a:extLst>
              <a:ext uri="{FF2B5EF4-FFF2-40B4-BE49-F238E27FC236}">
                <a16:creationId xmlns:a16="http://schemas.microsoft.com/office/drawing/2014/main" id="{116D1EF6-FB0F-7664-7702-983921B12D73}"/>
              </a:ext>
            </a:extLst>
          </p:cNvPr>
          <p:cNvSpPr txBox="1"/>
          <p:nvPr/>
        </p:nvSpPr>
        <p:spPr>
          <a:xfrm>
            <a:off x="6295064" y="3891454"/>
            <a:ext cx="5379971" cy="2215951"/>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Syntactic embeddings, including CC and CI, show higher brain activity in the early delays, particularly D4, with a decrease</a:t>
            </a:r>
            <a:r>
              <a:rPr lang="en-US" sz="2000"/>
              <a:t> </a:t>
            </a:r>
            <a:r>
              <a:rPr lang="en-US"/>
              <a:t>in activity at later delays (D6-D8).</a:t>
            </a:r>
          </a:p>
          <a:p>
            <a:pPr marL="285750" indent="-285750">
              <a:buFont typeface="Arial" panose="020B0604020202020204" pitchFamily="34" charset="0"/>
              <a:buChar char="•"/>
            </a:pPr>
            <a:r>
              <a:rPr lang="en-US"/>
              <a:t>BERT wth Context 20 performs the best, implying</a:t>
            </a:r>
            <a:br>
              <a:rPr lang="en-US" sz="2000"/>
            </a:br>
            <a:r>
              <a:rPr lang="en-US"/>
              <a:t>that brain predictivity improves with increasing</a:t>
            </a:r>
            <a:br>
              <a:rPr lang="en-US" sz="2000"/>
            </a:br>
            <a:r>
              <a:rPr lang="en-US"/>
              <a:t>context length.</a:t>
            </a:r>
            <a:endParaRPr lang="en-US" sz="2000">
              <a:solidFill>
                <a:schemeClr val="dk1"/>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0B940174-E8E6-D88E-3DE2-D690F98D916E}"/>
              </a:ext>
            </a:extLst>
          </p:cNvPr>
          <p:cNvSpPr/>
          <p:nvPr/>
        </p:nvSpPr>
        <p:spPr>
          <a:xfrm>
            <a:off x="3258766" y="2013626"/>
            <a:ext cx="408562" cy="39688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AD3672-59B2-9373-C07D-08BA5F0B0D4D}"/>
              </a:ext>
            </a:extLst>
          </p:cNvPr>
          <p:cNvSpPr/>
          <p:nvPr/>
        </p:nvSpPr>
        <p:spPr>
          <a:xfrm>
            <a:off x="5897167" y="2811294"/>
            <a:ext cx="6175767" cy="46692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C6B69E-C0CA-644B-81EE-8CC4C6929283}"/>
              </a:ext>
            </a:extLst>
          </p:cNvPr>
          <p:cNvSpPr/>
          <p:nvPr/>
        </p:nvSpPr>
        <p:spPr>
          <a:xfrm>
            <a:off x="5897167" y="1491120"/>
            <a:ext cx="6175767" cy="6781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D2096FD-4871-2FE6-2E66-3DB4DD929217}"/>
              </a:ext>
            </a:extLst>
          </p:cNvPr>
          <p:cNvSpPr>
            <a:spLocks noGrp="1"/>
          </p:cNvSpPr>
          <p:nvPr>
            <p:ph type="sldNum" idx="12"/>
          </p:nvPr>
        </p:nvSpPr>
        <p:spPr/>
        <p:txBody>
          <a:bodyPr/>
          <a:lstStyle/>
          <a:p>
            <a:fld id="{00000000-1234-1234-1234-123412341234}" type="slidenum">
              <a:rPr lang="en" smtClean="0"/>
              <a:pPr/>
              <a:t>42</a:t>
            </a:fld>
            <a:endParaRPr lang="en"/>
          </a:p>
        </p:txBody>
      </p:sp>
      <p:sp>
        <p:nvSpPr>
          <p:cNvPr id="10" name="Oval 9">
            <a:extLst>
              <a:ext uri="{FF2B5EF4-FFF2-40B4-BE49-F238E27FC236}">
                <a16:creationId xmlns:a16="http://schemas.microsoft.com/office/drawing/2014/main" id="{F6A5FB10-92E6-0E43-FB4F-EEF6F4C2F86F}"/>
              </a:ext>
            </a:extLst>
          </p:cNvPr>
          <p:cNvSpPr/>
          <p:nvPr/>
        </p:nvSpPr>
        <p:spPr>
          <a:xfrm>
            <a:off x="116732" y="2645923"/>
            <a:ext cx="564205" cy="27529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2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6396-34FE-A67B-69DA-400ADD1DD74A}"/>
              </a:ext>
            </a:extLst>
          </p:cNvPr>
          <p:cNvSpPr>
            <a:spLocks noGrp="1"/>
          </p:cNvSpPr>
          <p:nvPr>
            <p:ph type="title"/>
          </p:nvPr>
        </p:nvSpPr>
        <p:spPr/>
        <p:txBody>
          <a:bodyPr>
            <a:normAutofit/>
          </a:bodyPr>
          <a:lstStyle/>
          <a:p>
            <a:r>
              <a:rPr lang="en-US" sz="2800" b="1">
                <a:latin typeface="Helvetica Neue" panose="020B0604020202020204"/>
              </a:rPr>
              <a:t>Can we distinguish syntax and semantics by varying delays?</a:t>
            </a:r>
            <a:endParaRPr lang="en-US" sz="2800" b="1">
              <a:latin typeface="Helvetica Neue" panose="020B0604020202020204" charset="0"/>
            </a:endParaRPr>
          </a:p>
        </p:txBody>
      </p:sp>
      <p:pic>
        <p:nvPicPr>
          <p:cNvPr id="5" name="Picture 4" descr="A graph of different colored lines&#10;&#10;Description automatically generated with medium confidence">
            <a:extLst>
              <a:ext uri="{FF2B5EF4-FFF2-40B4-BE49-F238E27FC236}">
                <a16:creationId xmlns:a16="http://schemas.microsoft.com/office/drawing/2014/main" id="{D5FB23C3-7096-7DB9-5DBC-37E3B3794D26}"/>
              </a:ext>
            </a:extLst>
          </p:cNvPr>
          <p:cNvPicPr>
            <a:picLocks noChangeAspect="1"/>
          </p:cNvPicPr>
          <p:nvPr/>
        </p:nvPicPr>
        <p:blipFill rotWithShape="1">
          <a:blip r:embed="rId2">
            <a:extLst>
              <a:ext uri="{28A0092B-C50C-407E-A947-70E740481C1C}">
                <a14:useLocalDpi xmlns:a14="http://schemas.microsoft.com/office/drawing/2010/main" val="0"/>
              </a:ext>
            </a:extLst>
          </a:blip>
          <a:srcRect b="82570"/>
          <a:stretch/>
        </p:blipFill>
        <p:spPr>
          <a:xfrm>
            <a:off x="269898" y="1095827"/>
            <a:ext cx="8519898" cy="952401"/>
          </a:xfrm>
          <a:prstGeom prst="rect">
            <a:avLst/>
          </a:prstGeom>
        </p:spPr>
      </p:pic>
      <p:sp>
        <p:nvSpPr>
          <p:cNvPr id="6" name="Google Shape;432;p41">
            <a:extLst>
              <a:ext uri="{FF2B5EF4-FFF2-40B4-BE49-F238E27FC236}">
                <a16:creationId xmlns:a16="http://schemas.microsoft.com/office/drawing/2014/main" id="{513A8026-5ED7-4227-1801-7AD25A8FD682}"/>
              </a:ext>
            </a:extLst>
          </p:cNvPr>
          <p:cNvSpPr txBox="1"/>
          <p:nvPr/>
        </p:nvSpPr>
        <p:spPr>
          <a:xfrm>
            <a:off x="6190035" y="2286289"/>
            <a:ext cx="3031021" cy="1631175"/>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Higher normalized predictivity is observed for syntactic embeddings at D4 for 44 and 45 regions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D5FB23C3-7096-7DB9-5DBC-37E3B3794D26}"/>
              </a:ext>
            </a:extLst>
          </p:cNvPr>
          <p:cNvPicPr>
            <a:picLocks noChangeAspect="1"/>
          </p:cNvPicPr>
          <p:nvPr/>
        </p:nvPicPr>
        <p:blipFill rotWithShape="1">
          <a:blip r:embed="rId2">
            <a:extLst>
              <a:ext uri="{28A0092B-C50C-407E-A947-70E740481C1C}">
                <a14:useLocalDpi xmlns:a14="http://schemas.microsoft.com/office/drawing/2010/main" val="0"/>
              </a:ext>
            </a:extLst>
          </a:blip>
          <a:srcRect t="17331" r="65908" b="41366"/>
          <a:stretch/>
        </p:blipFill>
        <p:spPr>
          <a:xfrm>
            <a:off x="269898" y="2042809"/>
            <a:ext cx="2904563" cy="2256817"/>
          </a:xfrm>
          <a:prstGeom prst="rect">
            <a:avLst/>
          </a:prstGeom>
        </p:spPr>
      </p:pic>
      <p:sp>
        <p:nvSpPr>
          <p:cNvPr id="4" name="Rectangle 3">
            <a:extLst>
              <a:ext uri="{FF2B5EF4-FFF2-40B4-BE49-F238E27FC236}">
                <a16:creationId xmlns:a16="http://schemas.microsoft.com/office/drawing/2014/main" id="{756E318C-CE4A-BACF-6BA8-C26293C11BE3}"/>
              </a:ext>
            </a:extLst>
          </p:cNvPr>
          <p:cNvSpPr/>
          <p:nvPr/>
        </p:nvSpPr>
        <p:spPr>
          <a:xfrm>
            <a:off x="1935798" y="2247089"/>
            <a:ext cx="194559" cy="1760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Description automatically generated with medium confidence">
            <a:extLst>
              <a:ext uri="{FF2B5EF4-FFF2-40B4-BE49-F238E27FC236}">
                <a16:creationId xmlns:a16="http://schemas.microsoft.com/office/drawing/2014/main" id="{2A4EF33C-77FB-754D-441C-07C5F44518E7}"/>
              </a:ext>
            </a:extLst>
          </p:cNvPr>
          <p:cNvPicPr>
            <a:picLocks noChangeAspect="1"/>
          </p:cNvPicPr>
          <p:nvPr/>
        </p:nvPicPr>
        <p:blipFill rotWithShape="1">
          <a:blip r:embed="rId2">
            <a:extLst>
              <a:ext uri="{28A0092B-C50C-407E-A947-70E740481C1C}">
                <a14:useLocalDpi xmlns:a14="http://schemas.microsoft.com/office/drawing/2010/main" val="0"/>
              </a:ext>
            </a:extLst>
          </a:blip>
          <a:srcRect l="34092" t="17509" r="32721" b="40832"/>
          <a:stretch/>
        </p:blipFill>
        <p:spPr>
          <a:xfrm>
            <a:off x="3174461" y="2052536"/>
            <a:ext cx="2827506" cy="2276273"/>
          </a:xfrm>
          <a:prstGeom prst="rect">
            <a:avLst/>
          </a:prstGeom>
        </p:spPr>
      </p:pic>
      <p:sp>
        <p:nvSpPr>
          <p:cNvPr id="8" name="Rectangle 7">
            <a:extLst>
              <a:ext uri="{FF2B5EF4-FFF2-40B4-BE49-F238E27FC236}">
                <a16:creationId xmlns:a16="http://schemas.microsoft.com/office/drawing/2014/main" id="{F9F268E6-6A77-AFDA-F2AE-9EB690F65384}"/>
              </a:ext>
            </a:extLst>
          </p:cNvPr>
          <p:cNvSpPr/>
          <p:nvPr/>
        </p:nvSpPr>
        <p:spPr>
          <a:xfrm>
            <a:off x="4753583" y="2243844"/>
            <a:ext cx="194559" cy="1760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different colored lines&#10;&#10;Description automatically generated with medium confidence">
            <a:extLst>
              <a:ext uri="{FF2B5EF4-FFF2-40B4-BE49-F238E27FC236}">
                <a16:creationId xmlns:a16="http://schemas.microsoft.com/office/drawing/2014/main" id="{0D7EA631-B3F6-91BF-8B10-9D5C24F7C76C}"/>
              </a:ext>
            </a:extLst>
          </p:cNvPr>
          <p:cNvPicPr>
            <a:picLocks noChangeAspect="1"/>
          </p:cNvPicPr>
          <p:nvPr/>
        </p:nvPicPr>
        <p:blipFill rotWithShape="1">
          <a:blip r:embed="rId2">
            <a:extLst>
              <a:ext uri="{28A0092B-C50C-407E-A947-70E740481C1C}">
                <a14:useLocalDpi xmlns:a14="http://schemas.microsoft.com/office/drawing/2010/main" val="0"/>
              </a:ext>
            </a:extLst>
          </a:blip>
          <a:srcRect l="66822" t="16797" b="41188"/>
          <a:stretch/>
        </p:blipFill>
        <p:spPr>
          <a:xfrm>
            <a:off x="347720" y="4498487"/>
            <a:ext cx="2826741" cy="2295727"/>
          </a:xfrm>
          <a:prstGeom prst="rect">
            <a:avLst/>
          </a:prstGeom>
        </p:spPr>
      </p:pic>
      <p:sp>
        <p:nvSpPr>
          <p:cNvPr id="11" name="Rectangle 10">
            <a:extLst>
              <a:ext uri="{FF2B5EF4-FFF2-40B4-BE49-F238E27FC236}">
                <a16:creationId xmlns:a16="http://schemas.microsoft.com/office/drawing/2014/main" id="{D20AAC7F-858B-C80F-3753-527752FBB69C}"/>
              </a:ext>
            </a:extLst>
          </p:cNvPr>
          <p:cNvSpPr/>
          <p:nvPr/>
        </p:nvSpPr>
        <p:spPr>
          <a:xfrm>
            <a:off x="1961735" y="4724403"/>
            <a:ext cx="194559" cy="1760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different colored lines&#10;&#10;Description automatically generated with medium confidence">
            <a:extLst>
              <a:ext uri="{FF2B5EF4-FFF2-40B4-BE49-F238E27FC236}">
                <a16:creationId xmlns:a16="http://schemas.microsoft.com/office/drawing/2014/main" id="{AE62817B-8765-A90A-CEC3-6F27885FC8E0}"/>
              </a:ext>
            </a:extLst>
          </p:cNvPr>
          <p:cNvPicPr>
            <a:picLocks noChangeAspect="1"/>
          </p:cNvPicPr>
          <p:nvPr/>
        </p:nvPicPr>
        <p:blipFill rotWithShape="1">
          <a:blip r:embed="rId2">
            <a:extLst>
              <a:ext uri="{28A0092B-C50C-407E-A947-70E740481C1C}">
                <a14:useLocalDpi xmlns:a14="http://schemas.microsoft.com/office/drawing/2010/main" val="0"/>
              </a:ext>
            </a:extLst>
          </a:blip>
          <a:srcRect t="58635" r="65908"/>
          <a:stretch/>
        </p:blipFill>
        <p:spPr>
          <a:xfrm>
            <a:off x="3135932" y="4539574"/>
            <a:ext cx="2904563" cy="2260214"/>
          </a:xfrm>
          <a:prstGeom prst="rect">
            <a:avLst/>
          </a:prstGeom>
        </p:spPr>
      </p:pic>
      <p:sp>
        <p:nvSpPr>
          <p:cNvPr id="13" name="Rectangle 12">
            <a:extLst>
              <a:ext uri="{FF2B5EF4-FFF2-40B4-BE49-F238E27FC236}">
                <a16:creationId xmlns:a16="http://schemas.microsoft.com/office/drawing/2014/main" id="{4DFDAAC5-69E5-50ED-8419-7CC305F33F65}"/>
              </a:ext>
            </a:extLst>
          </p:cNvPr>
          <p:cNvSpPr/>
          <p:nvPr/>
        </p:nvSpPr>
        <p:spPr>
          <a:xfrm>
            <a:off x="4798216" y="4727084"/>
            <a:ext cx="194559" cy="1760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432;p41">
            <a:extLst>
              <a:ext uri="{FF2B5EF4-FFF2-40B4-BE49-F238E27FC236}">
                <a16:creationId xmlns:a16="http://schemas.microsoft.com/office/drawing/2014/main" id="{CE807F52-6842-2A8D-0D99-EE3455DC1B51}"/>
              </a:ext>
            </a:extLst>
          </p:cNvPr>
          <p:cNvSpPr txBox="1"/>
          <p:nvPr/>
        </p:nvSpPr>
        <p:spPr>
          <a:xfrm>
            <a:off x="6186466" y="4692263"/>
            <a:ext cx="3031021" cy="1908174"/>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IFJa region process syntax in early delays and semantics in later delays</a:t>
            </a:r>
          </a:p>
          <a:p>
            <a:pPr marL="285750" indent="-285750">
              <a:buFont typeface="Arial" panose="020B0604020202020204" pitchFamily="34" charset="0"/>
              <a:buChar char="•"/>
            </a:pPr>
            <a:r>
              <a:rPr lang="en-US"/>
              <a:t>IFSp region process semantics in later delays (D5-D8)</a:t>
            </a:r>
          </a:p>
        </p:txBody>
      </p:sp>
      <p:sp>
        <p:nvSpPr>
          <p:cNvPr id="9" name="Slide Number Placeholder 8">
            <a:extLst>
              <a:ext uri="{FF2B5EF4-FFF2-40B4-BE49-F238E27FC236}">
                <a16:creationId xmlns:a16="http://schemas.microsoft.com/office/drawing/2014/main" id="{BB9DBCB9-FA16-F0AC-77BA-D5B2922810DD}"/>
              </a:ext>
            </a:extLst>
          </p:cNvPr>
          <p:cNvSpPr>
            <a:spLocks noGrp="1"/>
          </p:cNvSpPr>
          <p:nvPr>
            <p:ph type="sldNum" idx="12"/>
          </p:nvPr>
        </p:nvSpPr>
        <p:spPr/>
        <p:txBody>
          <a:bodyPr/>
          <a:lstStyle/>
          <a:p>
            <a:fld id="{00000000-1234-1234-1234-123412341234}" type="slidenum">
              <a:rPr lang="en" smtClean="0"/>
              <a:pPr/>
              <a:t>43</a:t>
            </a:fld>
            <a:endParaRPr lang="en"/>
          </a:p>
        </p:txBody>
      </p:sp>
      <p:sp>
        <p:nvSpPr>
          <p:cNvPr id="16" name="Oval 15">
            <a:extLst>
              <a:ext uri="{FF2B5EF4-FFF2-40B4-BE49-F238E27FC236}">
                <a16:creationId xmlns:a16="http://schemas.microsoft.com/office/drawing/2014/main" id="{E2F36292-B3AC-BB39-5659-BD580E2B4436}"/>
              </a:ext>
            </a:extLst>
          </p:cNvPr>
          <p:cNvSpPr/>
          <p:nvPr/>
        </p:nvSpPr>
        <p:spPr>
          <a:xfrm>
            <a:off x="1595336" y="2243844"/>
            <a:ext cx="340462" cy="35344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6FF4C6-AB8F-2454-03D6-F9905699F6D1}"/>
              </a:ext>
            </a:extLst>
          </p:cNvPr>
          <p:cNvSpPr/>
          <p:nvPr/>
        </p:nvSpPr>
        <p:spPr>
          <a:xfrm>
            <a:off x="4364484" y="2289236"/>
            <a:ext cx="340462" cy="35344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up of a brain&#10;&#10;Description automatically generated">
            <a:extLst>
              <a:ext uri="{FF2B5EF4-FFF2-40B4-BE49-F238E27FC236}">
                <a16:creationId xmlns:a16="http://schemas.microsoft.com/office/drawing/2014/main" id="{6D63A314-CA31-9928-058C-75E9D791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602" y="2169442"/>
            <a:ext cx="2705198" cy="1973464"/>
          </a:xfrm>
          <a:prstGeom prst="rect">
            <a:avLst/>
          </a:prstGeom>
        </p:spPr>
      </p:pic>
      <p:sp>
        <p:nvSpPr>
          <p:cNvPr id="22" name="TextBox 21">
            <a:extLst>
              <a:ext uri="{FF2B5EF4-FFF2-40B4-BE49-F238E27FC236}">
                <a16:creationId xmlns:a16="http://schemas.microsoft.com/office/drawing/2014/main" id="{69294416-3EFC-00E8-37BE-C9D2EB1703C4}"/>
              </a:ext>
            </a:extLst>
          </p:cNvPr>
          <p:cNvSpPr txBox="1"/>
          <p:nvPr/>
        </p:nvSpPr>
        <p:spPr>
          <a:xfrm>
            <a:off x="9610928" y="3203570"/>
            <a:ext cx="431528" cy="276999"/>
          </a:xfrm>
          <a:prstGeom prst="rect">
            <a:avLst/>
          </a:prstGeom>
          <a:noFill/>
        </p:spPr>
        <p:txBody>
          <a:bodyPr wrap="square" rtlCol="0">
            <a:spAutoFit/>
          </a:bodyPr>
          <a:lstStyle/>
          <a:p>
            <a:r>
              <a:rPr lang="en-US" sz="1200">
                <a:solidFill>
                  <a:schemeClr val="bg1"/>
                </a:solidFill>
              </a:rPr>
              <a:t>45</a:t>
            </a:r>
          </a:p>
        </p:txBody>
      </p:sp>
      <p:sp>
        <p:nvSpPr>
          <p:cNvPr id="23" name="Oval 22">
            <a:extLst>
              <a:ext uri="{FF2B5EF4-FFF2-40B4-BE49-F238E27FC236}">
                <a16:creationId xmlns:a16="http://schemas.microsoft.com/office/drawing/2014/main" id="{46612084-7682-523E-BCAF-46D45A2EFC5C}"/>
              </a:ext>
            </a:extLst>
          </p:cNvPr>
          <p:cNvSpPr/>
          <p:nvPr/>
        </p:nvSpPr>
        <p:spPr>
          <a:xfrm>
            <a:off x="9610928" y="3203570"/>
            <a:ext cx="291829" cy="27699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028434F-6770-F261-1AC4-73176197F122}"/>
              </a:ext>
            </a:extLst>
          </p:cNvPr>
          <p:cNvSpPr/>
          <p:nvPr/>
        </p:nvSpPr>
        <p:spPr>
          <a:xfrm>
            <a:off x="9870333" y="3064137"/>
            <a:ext cx="291829" cy="27699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up of a brain&#10;&#10;Description automatically generated">
            <a:extLst>
              <a:ext uri="{FF2B5EF4-FFF2-40B4-BE49-F238E27FC236}">
                <a16:creationId xmlns:a16="http://schemas.microsoft.com/office/drawing/2014/main" id="{7DA1ADA2-DA95-B3C3-4AB6-9D0575DF7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602" y="4659618"/>
            <a:ext cx="2705198" cy="1973464"/>
          </a:xfrm>
          <a:prstGeom prst="rect">
            <a:avLst/>
          </a:prstGeom>
        </p:spPr>
      </p:pic>
      <p:sp>
        <p:nvSpPr>
          <p:cNvPr id="26" name="TextBox 25">
            <a:extLst>
              <a:ext uri="{FF2B5EF4-FFF2-40B4-BE49-F238E27FC236}">
                <a16:creationId xmlns:a16="http://schemas.microsoft.com/office/drawing/2014/main" id="{6BAAFE5A-8507-4A47-6148-9D50BEE88F6F}"/>
              </a:ext>
            </a:extLst>
          </p:cNvPr>
          <p:cNvSpPr txBox="1"/>
          <p:nvPr/>
        </p:nvSpPr>
        <p:spPr>
          <a:xfrm>
            <a:off x="9870333" y="5344989"/>
            <a:ext cx="431528" cy="246221"/>
          </a:xfrm>
          <a:prstGeom prst="rect">
            <a:avLst/>
          </a:prstGeom>
          <a:noFill/>
        </p:spPr>
        <p:txBody>
          <a:bodyPr wrap="square" rtlCol="0">
            <a:spAutoFit/>
          </a:bodyPr>
          <a:lstStyle/>
          <a:p>
            <a:r>
              <a:rPr lang="en-US" sz="1000">
                <a:solidFill>
                  <a:schemeClr val="bg1"/>
                </a:solidFill>
              </a:rPr>
              <a:t>IFJa</a:t>
            </a:r>
          </a:p>
        </p:txBody>
      </p:sp>
      <p:sp>
        <p:nvSpPr>
          <p:cNvPr id="27" name="TextBox 26">
            <a:extLst>
              <a:ext uri="{FF2B5EF4-FFF2-40B4-BE49-F238E27FC236}">
                <a16:creationId xmlns:a16="http://schemas.microsoft.com/office/drawing/2014/main" id="{E5872271-17F7-5CC8-1D97-4C144933990E}"/>
              </a:ext>
            </a:extLst>
          </p:cNvPr>
          <p:cNvSpPr txBox="1"/>
          <p:nvPr/>
        </p:nvSpPr>
        <p:spPr>
          <a:xfrm>
            <a:off x="9686993" y="5468099"/>
            <a:ext cx="431528" cy="246221"/>
          </a:xfrm>
          <a:prstGeom prst="rect">
            <a:avLst/>
          </a:prstGeom>
          <a:noFill/>
        </p:spPr>
        <p:txBody>
          <a:bodyPr wrap="square" rtlCol="0">
            <a:spAutoFit/>
          </a:bodyPr>
          <a:lstStyle/>
          <a:p>
            <a:r>
              <a:rPr lang="en-US" sz="1000">
                <a:solidFill>
                  <a:schemeClr val="bg1"/>
                </a:solidFill>
              </a:rPr>
              <a:t>IFSp</a:t>
            </a:r>
          </a:p>
        </p:txBody>
      </p:sp>
      <p:sp>
        <p:nvSpPr>
          <p:cNvPr id="28" name="Oval 27">
            <a:extLst>
              <a:ext uri="{FF2B5EF4-FFF2-40B4-BE49-F238E27FC236}">
                <a16:creationId xmlns:a16="http://schemas.microsoft.com/office/drawing/2014/main" id="{B0DE4965-2351-FC91-4928-7FD7742ECFB2}"/>
              </a:ext>
            </a:extLst>
          </p:cNvPr>
          <p:cNvSpPr/>
          <p:nvPr/>
        </p:nvSpPr>
        <p:spPr>
          <a:xfrm>
            <a:off x="9918362" y="5308058"/>
            <a:ext cx="291829" cy="27699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ED99DE3-1F52-28B1-0926-E30F8D9F58FE}"/>
              </a:ext>
            </a:extLst>
          </p:cNvPr>
          <p:cNvSpPr/>
          <p:nvPr/>
        </p:nvSpPr>
        <p:spPr>
          <a:xfrm>
            <a:off x="9731613" y="5461781"/>
            <a:ext cx="291829" cy="27699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DFD8A0-9C26-5FD7-C35E-C68507E4B714}"/>
              </a:ext>
            </a:extLst>
          </p:cNvPr>
          <p:cNvSpPr/>
          <p:nvPr/>
        </p:nvSpPr>
        <p:spPr>
          <a:xfrm>
            <a:off x="1595336" y="4980562"/>
            <a:ext cx="340462" cy="26604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A72D605-4D49-1FB4-84F6-351E843C5C0B}"/>
              </a:ext>
            </a:extLst>
          </p:cNvPr>
          <p:cNvSpPr/>
          <p:nvPr/>
        </p:nvSpPr>
        <p:spPr>
          <a:xfrm>
            <a:off x="1945902" y="4977318"/>
            <a:ext cx="340462" cy="26604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5D95C7-A09E-348D-D85D-72C21C3DAE1A}"/>
              </a:ext>
            </a:extLst>
          </p:cNvPr>
          <p:cNvSpPr/>
          <p:nvPr/>
        </p:nvSpPr>
        <p:spPr>
          <a:xfrm>
            <a:off x="4753583" y="4838818"/>
            <a:ext cx="291829" cy="27699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0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13" grpId="0" animBg="1"/>
      <p:bldP spid="14" grpId="0" animBg="1"/>
      <p:bldP spid="16" grpId="0" animBg="1"/>
      <p:bldP spid="17" grpId="0" animBg="1"/>
      <p:bldP spid="23" grpId="0" animBg="1"/>
      <p:bldP spid="24" grpId="0" animBg="1"/>
      <p:bldP spid="28" grpId="0" animBg="1"/>
      <p:bldP spid="29" grpId="0" animBg="1"/>
      <p:bldP spid="30" grpId="0" animBg="1"/>
      <p:bldP spid="31" grpId="0" animBg="1"/>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7" name="Google Shape;407;g299ad7074e6_0_4"/>
          <p:cNvPicPr preferRelativeResize="0"/>
          <p:nvPr/>
        </p:nvPicPr>
        <p:blipFill>
          <a:blip r:embed="rId3">
            <a:alphaModFix/>
          </a:blip>
          <a:stretch>
            <a:fillRect/>
          </a:stretch>
        </p:blipFill>
        <p:spPr>
          <a:xfrm>
            <a:off x="38100" y="220717"/>
            <a:ext cx="12192000" cy="6573280"/>
          </a:xfrm>
          <a:prstGeom prst="rect">
            <a:avLst/>
          </a:prstGeom>
          <a:noFill/>
          <a:ln>
            <a:noFill/>
          </a:ln>
        </p:spPr>
      </p:pic>
      <p:sp>
        <p:nvSpPr>
          <p:cNvPr id="408" name="Google Shape;408;g299ad7074e6_0_4"/>
          <p:cNvSpPr txBox="1"/>
          <p:nvPr/>
        </p:nvSpPr>
        <p:spPr>
          <a:xfrm>
            <a:off x="0" y="44972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Partial Conclusions</a:t>
            </a:r>
            <a:endParaRPr sz="2800" b="1">
              <a:solidFill>
                <a:schemeClr val="dk1"/>
              </a:solidFill>
              <a:latin typeface="Helvetica Neue"/>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245B2C1B-8167-E88E-68D8-669088F2E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44</a:t>
            </a:fld>
            <a:endParaRPr lang="en-SG"/>
          </a:p>
        </p:txBody>
      </p:sp>
      <p:sp>
        <p:nvSpPr>
          <p:cNvPr id="6" name="Google Shape;260;g2094abaaa3f_0_131">
            <a:extLst>
              <a:ext uri="{FF2B5EF4-FFF2-40B4-BE49-F238E27FC236}">
                <a16:creationId xmlns:a16="http://schemas.microsoft.com/office/drawing/2014/main" id="{F1D5E576-457F-3E49-E6CE-166246073A67}"/>
              </a:ext>
            </a:extLst>
          </p:cNvPr>
          <p:cNvSpPr/>
          <p:nvPr/>
        </p:nvSpPr>
        <p:spPr>
          <a:xfrm>
            <a:off x="115385" y="1153993"/>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t>In ecological setting, our findings are consistent with Hierarchy of language processing (Matchin &amp; Hickok)</a:t>
            </a:r>
          </a:p>
        </p:txBody>
      </p:sp>
      <p:sp>
        <p:nvSpPr>
          <p:cNvPr id="7" name="Google Shape;260;g2094abaaa3f_0_131">
            <a:extLst>
              <a:ext uri="{FF2B5EF4-FFF2-40B4-BE49-F238E27FC236}">
                <a16:creationId xmlns:a16="http://schemas.microsoft.com/office/drawing/2014/main" id="{FA3867BF-A7A7-027E-375F-B952F90387D2}"/>
              </a:ext>
            </a:extLst>
          </p:cNvPr>
          <p:cNvSpPr/>
          <p:nvPr/>
        </p:nvSpPr>
        <p:spPr>
          <a:xfrm>
            <a:off x="115385" y="2271462"/>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t>Different optimal HRF delays for processing of syntax (6 secs) and semantics (&gt; 7.5 secs) at early and later delays, respectively</a:t>
            </a:r>
          </a:p>
        </p:txBody>
      </p:sp>
      <p:sp>
        <p:nvSpPr>
          <p:cNvPr id="8" name="Google Shape;260;g2094abaaa3f_0_131">
            <a:extLst>
              <a:ext uri="{FF2B5EF4-FFF2-40B4-BE49-F238E27FC236}">
                <a16:creationId xmlns:a16="http://schemas.microsoft.com/office/drawing/2014/main" id="{EE4425AC-C14C-25AE-CF7F-22853298E85E}"/>
              </a:ext>
            </a:extLst>
          </p:cNvPr>
          <p:cNvSpPr/>
          <p:nvPr/>
        </p:nvSpPr>
        <p:spPr>
          <a:xfrm>
            <a:off x="115385" y="3388931"/>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t>Detailed region and sub-region analysis reveal that longer context may play a significant role in higher HRF delays</a:t>
            </a:r>
          </a:p>
        </p:txBody>
      </p:sp>
    </p:spTree>
    <p:extLst>
      <p:ext uri="{BB962C8B-B14F-4D97-AF65-F5344CB8AC3E}">
        <p14:creationId xmlns:p14="http://schemas.microsoft.com/office/powerpoint/2010/main" val="25192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45</a:t>
            </a:fld>
            <a:endParaRPr/>
          </a:p>
        </p:txBody>
      </p:sp>
      <p:grpSp>
        <p:nvGrpSpPr>
          <p:cNvPr id="16" name="Group 15">
            <a:extLst>
              <a:ext uri="{FF2B5EF4-FFF2-40B4-BE49-F238E27FC236}">
                <a16:creationId xmlns:a16="http://schemas.microsoft.com/office/drawing/2014/main" id="{DD452C99-2050-2E0D-5612-22F3C3851CB4}"/>
              </a:ext>
            </a:extLst>
          </p:cNvPr>
          <p:cNvGrpSpPr/>
          <p:nvPr/>
        </p:nvGrpSpPr>
        <p:grpSpPr>
          <a:xfrm>
            <a:off x="28012" y="837435"/>
            <a:ext cx="3381577" cy="2713431"/>
            <a:chOff x="-75197" y="837435"/>
            <a:chExt cx="3482062" cy="2928517"/>
          </a:xfrm>
        </p:grpSpPr>
        <p:pic>
          <p:nvPicPr>
            <p:cNvPr id="4" name="Google Shape;799;p40">
              <a:extLst>
                <a:ext uri="{FF2B5EF4-FFF2-40B4-BE49-F238E27FC236}">
                  <a16:creationId xmlns:a16="http://schemas.microsoft.com/office/drawing/2014/main" id="{65C1DBEB-D2D8-3372-9B69-EEC4E09B2636}"/>
                </a:ext>
              </a:extLst>
            </p:cNvPr>
            <p:cNvPicPr preferRelativeResize="0"/>
            <p:nvPr/>
          </p:nvPicPr>
          <p:blipFill rotWithShape="1">
            <a:blip r:embed="rId3">
              <a:alphaModFix/>
            </a:blip>
            <a:srcRect l="70923" t="11552" r="5204" b="61555"/>
            <a:stretch/>
          </p:blipFill>
          <p:spPr>
            <a:xfrm>
              <a:off x="637364" y="1188048"/>
              <a:ext cx="1443593" cy="1313278"/>
            </a:xfrm>
            <a:prstGeom prst="rect">
              <a:avLst/>
            </a:prstGeom>
            <a:noFill/>
            <a:ln>
              <a:noFill/>
            </a:ln>
          </p:spPr>
        </p:pic>
        <p:sp>
          <p:nvSpPr>
            <p:cNvPr id="5" name="Google Shape;804;p40">
              <a:extLst>
                <a:ext uri="{FF2B5EF4-FFF2-40B4-BE49-F238E27FC236}">
                  <a16:creationId xmlns:a16="http://schemas.microsoft.com/office/drawing/2014/main" id="{F2BBBA2E-C716-8F54-CCA9-9C202ADAE8E3}"/>
                </a:ext>
              </a:extLst>
            </p:cNvPr>
            <p:cNvSpPr/>
            <p:nvPr/>
          </p:nvSpPr>
          <p:spPr>
            <a:xfrm rot="2700000" flipH="1">
              <a:off x="1563560" y="101035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5;p40">
              <a:extLst>
                <a:ext uri="{FF2B5EF4-FFF2-40B4-BE49-F238E27FC236}">
                  <a16:creationId xmlns:a16="http://schemas.microsoft.com/office/drawing/2014/main" id="{53303C08-5F33-BF59-E442-4F5EC59D707D}"/>
                </a:ext>
              </a:extLst>
            </p:cNvPr>
            <p:cNvSpPr/>
            <p:nvPr/>
          </p:nvSpPr>
          <p:spPr>
            <a:xfrm>
              <a:off x="2270271" y="837435"/>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7" name="Google Shape;803;p40">
              <a:extLst>
                <a:ext uri="{FF2B5EF4-FFF2-40B4-BE49-F238E27FC236}">
                  <a16:creationId xmlns:a16="http://schemas.microsoft.com/office/drawing/2014/main" id="{E108DC9F-289A-3321-B54F-A2F21D2F4ECE}"/>
                </a:ext>
              </a:extLst>
            </p:cNvPr>
            <p:cNvSpPr txBox="1"/>
            <p:nvPr/>
          </p:nvSpPr>
          <p:spPr>
            <a:xfrm>
              <a:off x="-75197" y="2543034"/>
              <a:ext cx="3482062" cy="1222918"/>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Language models predict the next word from nearby words, but semantics are crucial for language comprehension.</a:t>
              </a:r>
              <a:endParaRPr sz="1400">
                <a:latin typeface="Arial" panose="020B0604020202020204" pitchFamily="34" charset="0"/>
                <a:ea typeface="Montserrat"/>
                <a:cs typeface="Arial" panose="020B0604020202020204" pitchFamily="34" charset="0"/>
                <a:sym typeface="Montserrat"/>
              </a:endParaRPr>
            </a:p>
          </p:txBody>
        </p:sp>
      </p:grpSp>
      <p:grpSp>
        <p:nvGrpSpPr>
          <p:cNvPr id="12" name="Google Shape;806;p40">
            <a:extLst>
              <a:ext uri="{FF2B5EF4-FFF2-40B4-BE49-F238E27FC236}">
                <a16:creationId xmlns:a16="http://schemas.microsoft.com/office/drawing/2014/main" id="{A622C885-186B-6624-CE09-44E0C2217DF0}"/>
              </a:ext>
            </a:extLst>
          </p:cNvPr>
          <p:cNvGrpSpPr/>
          <p:nvPr/>
        </p:nvGrpSpPr>
        <p:grpSpPr>
          <a:xfrm>
            <a:off x="2865512" y="1362253"/>
            <a:ext cx="391800" cy="688061"/>
            <a:chOff x="4482819" y="969575"/>
            <a:chExt cx="391800" cy="688061"/>
          </a:xfrm>
        </p:grpSpPr>
        <p:sp>
          <p:nvSpPr>
            <p:cNvPr id="13" name="Google Shape;807;p40">
              <a:extLst>
                <a:ext uri="{FF2B5EF4-FFF2-40B4-BE49-F238E27FC236}">
                  <a16:creationId xmlns:a16="http://schemas.microsoft.com/office/drawing/2014/main" id="{84A93F46-669F-B620-42AC-7FF5496203C3}"/>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4" name="Google Shape;808;p40">
              <a:extLst>
                <a:ext uri="{FF2B5EF4-FFF2-40B4-BE49-F238E27FC236}">
                  <a16:creationId xmlns:a16="http://schemas.microsoft.com/office/drawing/2014/main" id="{A530E286-73D5-EAD9-2AD9-35BF7EAF6EE1}"/>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grpSp>
        <p:nvGrpSpPr>
          <p:cNvPr id="17" name="Group 16">
            <a:extLst>
              <a:ext uri="{FF2B5EF4-FFF2-40B4-BE49-F238E27FC236}">
                <a16:creationId xmlns:a16="http://schemas.microsoft.com/office/drawing/2014/main" id="{A679197D-F9EA-29D3-AC4B-3EB6BC2C8136}"/>
              </a:ext>
            </a:extLst>
          </p:cNvPr>
          <p:cNvGrpSpPr/>
          <p:nvPr/>
        </p:nvGrpSpPr>
        <p:grpSpPr>
          <a:xfrm>
            <a:off x="3345006" y="877740"/>
            <a:ext cx="3098716" cy="2719620"/>
            <a:chOff x="3343582" y="878542"/>
            <a:chExt cx="3482062" cy="2995329"/>
          </a:xfrm>
        </p:grpSpPr>
        <p:pic>
          <p:nvPicPr>
            <p:cNvPr id="8" name="Google Shape;798;p40">
              <a:extLst>
                <a:ext uri="{FF2B5EF4-FFF2-40B4-BE49-F238E27FC236}">
                  <a16:creationId xmlns:a16="http://schemas.microsoft.com/office/drawing/2014/main" id="{C68B931A-A6AD-A25F-8D21-D2D2EE734909}"/>
                </a:ext>
              </a:extLst>
            </p:cNvPr>
            <p:cNvPicPr preferRelativeResize="0"/>
            <p:nvPr/>
          </p:nvPicPr>
          <p:blipFill>
            <a:blip r:embed="rId5">
              <a:alphaModFix/>
            </a:blip>
            <a:stretch>
              <a:fillRect/>
            </a:stretch>
          </p:blipFill>
          <p:spPr>
            <a:xfrm>
              <a:off x="3716156" y="1213073"/>
              <a:ext cx="1319032" cy="1294789"/>
            </a:xfrm>
            <a:prstGeom prst="rect">
              <a:avLst/>
            </a:prstGeom>
            <a:noFill/>
            <a:ln>
              <a:noFill/>
            </a:ln>
          </p:spPr>
        </p:pic>
        <p:grpSp>
          <p:nvGrpSpPr>
            <p:cNvPr id="9" name="Google Shape;800;p40">
              <a:extLst>
                <a:ext uri="{FF2B5EF4-FFF2-40B4-BE49-F238E27FC236}">
                  <a16:creationId xmlns:a16="http://schemas.microsoft.com/office/drawing/2014/main" id="{C679FF79-4685-0C74-7EF7-F73E78BEAB00}"/>
                </a:ext>
              </a:extLst>
            </p:cNvPr>
            <p:cNvGrpSpPr/>
            <p:nvPr/>
          </p:nvGrpSpPr>
          <p:grpSpPr>
            <a:xfrm>
              <a:off x="4706839" y="878542"/>
              <a:ext cx="928875" cy="842595"/>
              <a:chOff x="6583964" y="1168337"/>
              <a:chExt cx="928875" cy="842595"/>
            </a:xfrm>
          </p:grpSpPr>
          <p:sp>
            <p:nvSpPr>
              <p:cNvPr id="10" name="Google Shape;801;p40">
                <a:extLst>
                  <a:ext uri="{FF2B5EF4-FFF2-40B4-BE49-F238E27FC236}">
                    <a16:creationId xmlns:a16="http://schemas.microsoft.com/office/drawing/2014/main" id="{761AA85E-EE52-AA39-966A-F435B2AEC35F}"/>
                  </a:ext>
                </a:extLst>
              </p:cNvPr>
              <p:cNvSpPr/>
              <p:nvPr/>
            </p:nvSpPr>
            <p:spPr>
              <a:xfrm rot="2700000" flipH="1">
                <a:off x="6464109" y="1360748"/>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2;p40">
                <a:extLst>
                  <a:ext uri="{FF2B5EF4-FFF2-40B4-BE49-F238E27FC236}">
                    <a16:creationId xmlns:a16="http://schemas.microsoft.com/office/drawing/2014/main" id="{05E6AF1C-3FC8-B5BF-BDE8-871FE051A06B}"/>
                  </a:ext>
                </a:extLst>
              </p:cNvPr>
              <p:cNvSpPr txBox="1"/>
              <p:nvPr/>
            </p:nvSpPr>
            <p:spPr>
              <a:xfrm>
                <a:off x="7121039" y="1168337"/>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sp>
          <p:nvSpPr>
            <p:cNvPr id="15" name="Google Shape;803;p40">
              <a:extLst>
                <a:ext uri="{FF2B5EF4-FFF2-40B4-BE49-F238E27FC236}">
                  <a16:creationId xmlns:a16="http://schemas.microsoft.com/office/drawing/2014/main" id="{417473F2-CEC8-7075-A362-F6F356DD1B25}"/>
                </a:ext>
              </a:extLst>
            </p:cNvPr>
            <p:cNvSpPr txBox="1"/>
            <p:nvPr/>
          </p:nvSpPr>
          <p:spPr>
            <a:xfrm>
              <a:off x="3343582" y="2625900"/>
              <a:ext cx="3482062" cy="12479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a:latin typeface="Arial" panose="020B0604020202020204" pitchFamily="34" charset="0"/>
                  <a:ea typeface="Montserrat"/>
                  <a:cs typeface="Arial" panose="020B0604020202020204" pitchFamily="34" charset="0"/>
                  <a:sym typeface="Montserrat"/>
                </a:rPr>
                <a:t>Is the </a:t>
              </a:r>
              <a:r>
                <a:rPr lang="en-US" sz="1400" b="1">
                  <a:latin typeface="Arial" panose="020B0604020202020204" pitchFamily="34" charset="0"/>
                  <a:ea typeface="Montserrat"/>
                  <a:cs typeface="Arial" panose="020B0604020202020204" pitchFamily="34" charset="0"/>
                  <a:sym typeface="Montserrat"/>
                </a:rPr>
                <a:t>how brain utilizes context </a:t>
              </a:r>
              <a:r>
                <a:rPr lang="en-US" sz="1400">
                  <a:latin typeface="Arial" panose="020B0604020202020204" pitchFamily="34" charset="0"/>
                  <a:ea typeface="Montserrat"/>
                  <a:cs typeface="Arial" panose="020B0604020202020204" pitchFamily="34" charset="0"/>
                  <a:sym typeface="Montserrat"/>
                </a:rPr>
                <a:t>through time to process words </a:t>
              </a:r>
              <a:r>
                <a:rPr lang="en-US" sz="1400" b="1">
                  <a:latin typeface="Arial" panose="020B0604020202020204" pitchFamily="34" charset="0"/>
                  <a:ea typeface="Montserrat"/>
                  <a:cs typeface="Arial" panose="020B0604020202020204" pitchFamily="34" charset="0"/>
                  <a:sym typeface="Montserrat"/>
                </a:rPr>
                <a:t>during narrative story listening</a:t>
              </a:r>
              <a:r>
                <a:rPr lang="en-US" sz="1400">
                  <a:latin typeface="Arial" panose="020B0604020202020204" pitchFamily="34" charset="0"/>
                  <a:ea typeface="Montserrat"/>
                  <a:cs typeface="Arial" panose="020B0604020202020204" pitchFamily="34" charset="0"/>
                  <a:sym typeface="Montserrat"/>
                </a:rPr>
                <a:t>?</a:t>
              </a:r>
              <a:endParaRPr sz="1400">
                <a:latin typeface="Arial" panose="020B0604020202020204" pitchFamily="34" charset="0"/>
                <a:ea typeface="Montserrat"/>
                <a:cs typeface="Arial" panose="020B0604020202020204" pitchFamily="34" charset="0"/>
                <a:sym typeface="Montserrat"/>
              </a:endParaRPr>
            </a:p>
          </p:txBody>
        </p:sp>
      </p:grpSp>
      <p:sp>
        <p:nvSpPr>
          <p:cNvPr id="18" name="Rectangle 17">
            <a:extLst>
              <a:ext uri="{FF2B5EF4-FFF2-40B4-BE49-F238E27FC236}">
                <a16:creationId xmlns:a16="http://schemas.microsoft.com/office/drawing/2014/main" id="{B1F81A99-C31D-3ABD-600D-764E4F9B81EC}"/>
              </a:ext>
            </a:extLst>
          </p:cNvPr>
          <p:cNvSpPr/>
          <p:nvPr/>
        </p:nvSpPr>
        <p:spPr>
          <a:xfrm>
            <a:off x="81088" y="742089"/>
            <a:ext cx="6205807" cy="26261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F77D31-7420-118E-B205-942185DD9EEC}"/>
              </a:ext>
            </a:extLst>
          </p:cNvPr>
          <p:cNvSpPr/>
          <p:nvPr/>
        </p:nvSpPr>
        <p:spPr>
          <a:xfrm>
            <a:off x="6443722" y="746038"/>
            <a:ext cx="5675133" cy="26222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799;p40">
            <a:extLst>
              <a:ext uri="{FF2B5EF4-FFF2-40B4-BE49-F238E27FC236}">
                <a16:creationId xmlns:a16="http://schemas.microsoft.com/office/drawing/2014/main" id="{F2975182-A1A8-2677-1147-83A4786DE5DE}"/>
              </a:ext>
            </a:extLst>
          </p:cNvPr>
          <p:cNvPicPr preferRelativeResize="0"/>
          <p:nvPr/>
        </p:nvPicPr>
        <p:blipFill rotWithShape="1">
          <a:blip r:embed="rId3">
            <a:alphaModFix/>
          </a:blip>
          <a:srcRect l="70923" t="11552" r="5204" b="61555"/>
          <a:stretch/>
        </p:blipFill>
        <p:spPr>
          <a:xfrm>
            <a:off x="6745741" y="1073053"/>
            <a:ext cx="1401934" cy="1216824"/>
          </a:xfrm>
          <a:prstGeom prst="rect">
            <a:avLst/>
          </a:prstGeom>
          <a:noFill/>
          <a:ln>
            <a:noFill/>
          </a:ln>
        </p:spPr>
      </p:pic>
      <p:sp>
        <p:nvSpPr>
          <p:cNvPr id="21" name="Google Shape;804;p40">
            <a:extLst>
              <a:ext uri="{FF2B5EF4-FFF2-40B4-BE49-F238E27FC236}">
                <a16:creationId xmlns:a16="http://schemas.microsoft.com/office/drawing/2014/main" id="{7E4FA898-4AAB-D220-90FB-6A46BF247FFB}"/>
              </a:ext>
            </a:extLst>
          </p:cNvPr>
          <p:cNvSpPr/>
          <p:nvPr/>
        </p:nvSpPr>
        <p:spPr>
          <a:xfrm rot="2700000" flipH="1">
            <a:off x="7645209" y="908408"/>
            <a:ext cx="747817" cy="49138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5;p40">
            <a:extLst>
              <a:ext uri="{FF2B5EF4-FFF2-40B4-BE49-F238E27FC236}">
                <a16:creationId xmlns:a16="http://schemas.microsoft.com/office/drawing/2014/main" id="{6CAE4871-C042-1A20-F7AC-2A51BE7690F4}"/>
              </a:ext>
            </a:extLst>
          </p:cNvPr>
          <p:cNvSpPr/>
          <p:nvPr/>
        </p:nvSpPr>
        <p:spPr>
          <a:xfrm>
            <a:off x="8331526" y="748191"/>
            <a:ext cx="361532" cy="408286"/>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sp>
        <p:nvSpPr>
          <p:cNvPr id="23" name="Google Shape;803;p40">
            <a:extLst>
              <a:ext uri="{FF2B5EF4-FFF2-40B4-BE49-F238E27FC236}">
                <a16:creationId xmlns:a16="http://schemas.microsoft.com/office/drawing/2014/main" id="{84395363-B364-FEFE-211B-B236F1E0B732}"/>
              </a:ext>
            </a:extLst>
          </p:cNvPr>
          <p:cNvSpPr txBox="1"/>
          <p:nvPr/>
        </p:nvSpPr>
        <p:spPr>
          <a:xfrm>
            <a:off x="6600549" y="2603350"/>
            <a:ext cx="5487762" cy="88534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Do </a:t>
            </a:r>
            <a:r>
              <a:rPr lang="en-US" sz="1400" b="1">
                <a:latin typeface="Arial" panose="020B0604020202020204" pitchFamily="34" charset="0"/>
                <a:cs typeface="Arial" panose="020B0604020202020204" pitchFamily="34" charset="0"/>
              </a:rPr>
              <a:t>language models </a:t>
            </a:r>
            <a:r>
              <a:rPr lang="en-US" sz="1400">
                <a:latin typeface="Arial" panose="020B0604020202020204" pitchFamily="34" charset="0"/>
                <a:cs typeface="Arial" panose="020B0604020202020204" pitchFamily="34" charset="0"/>
              </a:rPr>
              <a:t>that process </a:t>
            </a:r>
            <a:r>
              <a:rPr lang="en-US" sz="1400" b="1">
                <a:latin typeface="Arial" panose="020B0604020202020204" pitchFamily="34" charset="0"/>
                <a:cs typeface="Arial" panose="020B0604020202020204" pitchFamily="34" charset="0"/>
              </a:rPr>
              <a:t>longer sequences</a:t>
            </a:r>
            <a:r>
              <a:rPr lang="en-US" sz="1400">
                <a:latin typeface="Arial" panose="020B0604020202020204" pitchFamily="34" charset="0"/>
                <a:cs typeface="Arial" panose="020B0604020202020204" pitchFamily="34" charset="0"/>
              </a:rPr>
              <a:t> align better with human participants during </a:t>
            </a:r>
            <a:r>
              <a:rPr lang="en-US" sz="1400" b="1">
                <a:latin typeface="Arial" panose="020B0604020202020204" pitchFamily="34" charset="0"/>
                <a:cs typeface="Arial" panose="020B0604020202020204" pitchFamily="34" charset="0"/>
              </a:rPr>
              <a:t>long narratives story listening</a:t>
            </a:r>
            <a:r>
              <a:rPr lang="en-US" sz="1400">
                <a:latin typeface="Arial" panose="020B0604020202020204" pitchFamily="34" charset="0"/>
                <a:cs typeface="Arial" panose="020B0604020202020204" pitchFamily="34" charset="0"/>
              </a:rPr>
              <a:t>?</a:t>
            </a:r>
            <a:endParaRPr sz="1400">
              <a:latin typeface="Arial" panose="020B0604020202020204" pitchFamily="34" charset="0"/>
              <a:ea typeface="Montserrat"/>
              <a:cs typeface="Arial" panose="020B0604020202020204" pitchFamily="34" charset="0"/>
              <a:sym typeface="Montserrat"/>
            </a:endParaRPr>
          </a:p>
        </p:txBody>
      </p:sp>
      <p:grpSp>
        <p:nvGrpSpPr>
          <p:cNvPr id="24" name="Group 23">
            <a:extLst>
              <a:ext uri="{FF2B5EF4-FFF2-40B4-BE49-F238E27FC236}">
                <a16:creationId xmlns:a16="http://schemas.microsoft.com/office/drawing/2014/main" id="{5D5D6987-79F0-F21B-5252-999544EDDA42}"/>
              </a:ext>
            </a:extLst>
          </p:cNvPr>
          <p:cNvGrpSpPr/>
          <p:nvPr/>
        </p:nvGrpSpPr>
        <p:grpSpPr>
          <a:xfrm>
            <a:off x="9664251" y="876408"/>
            <a:ext cx="1267479" cy="1413469"/>
            <a:chOff x="3747119" y="948237"/>
            <a:chExt cx="1521011" cy="1556764"/>
          </a:xfrm>
        </p:grpSpPr>
        <p:pic>
          <p:nvPicPr>
            <p:cNvPr id="25" name="Google Shape;798;p40">
              <a:extLst>
                <a:ext uri="{FF2B5EF4-FFF2-40B4-BE49-F238E27FC236}">
                  <a16:creationId xmlns:a16="http://schemas.microsoft.com/office/drawing/2014/main" id="{65B728CA-89D7-81E9-6082-C089869FBCF5}"/>
                </a:ext>
              </a:extLst>
            </p:cNvPr>
            <p:cNvPicPr preferRelativeResize="0"/>
            <p:nvPr/>
          </p:nvPicPr>
          <p:blipFill>
            <a:blip r:embed="rId5">
              <a:alphaModFix/>
            </a:blip>
            <a:stretch>
              <a:fillRect/>
            </a:stretch>
          </p:blipFill>
          <p:spPr>
            <a:xfrm>
              <a:off x="3747119" y="1210212"/>
              <a:ext cx="1319032" cy="1294789"/>
            </a:xfrm>
            <a:prstGeom prst="rect">
              <a:avLst/>
            </a:prstGeom>
            <a:noFill/>
            <a:ln>
              <a:noFill/>
            </a:ln>
          </p:spPr>
        </p:pic>
        <p:sp>
          <p:nvSpPr>
            <p:cNvPr id="28" name="Google Shape;801;p40">
              <a:extLst>
                <a:ext uri="{FF2B5EF4-FFF2-40B4-BE49-F238E27FC236}">
                  <a16:creationId xmlns:a16="http://schemas.microsoft.com/office/drawing/2014/main" id="{55C9D3B9-59AF-8428-7066-42940DC7C824}"/>
                </a:ext>
              </a:extLst>
            </p:cNvPr>
            <p:cNvSpPr/>
            <p:nvPr/>
          </p:nvSpPr>
          <p:spPr>
            <a:xfrm rot="2700000" flipH="1">
              <a:off x="4617945" y="1068092"/>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06;p40">
            <a:extLst>
              <a:ext uri="{FF2B5EF4-FFF2-40B4-BE49-F238E27FC236}">
                <a16:creationId xmlns:a16="http://schemas.microsoft.com/office/drawing/2014/main" id="{B224B277-7D03-F9D9-45FC-EFD7C1986559}"/>
              </a:ext>
            </a:extLst>
          </p:cNvPr>
          <p:cNvGrpSpPr/>
          <p:nvPr/>
        </p:nvGrpSpPr>
        <p:grpSpPr>
          <a:xfrm>
            <a:off x="8889489" y="1273522"/>
            <a:ext cx="391800" cy="688061"/>
            <a:chOff x="4482819" y="969575"/>
            <a:chExt cx="391800" cy="688061"/>
          </a:xfrm>
        </p:grpSpPr>
        <p:sp>
          <p:nvSpPr>
            <p:cNvPr id="31" name="Google Shape;807;p40">
              <a:extLst>
                <a:ext uri="{FF2B5EF4-FFF2-40B4-BE49-F238E27FC236}">
                  <a16:creationId xmlns:a16="http://schemas.microsoft.com/office/drawing/2014/main" id="{211AA56D-C09C-F66C-B5C7-01E4CB543834}"/>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32" name="Google Shape;808;p40">
              <a:extLst>
                <a:ext uri="{FF2B5EF4-FFF2-40B4-BE49-F238E27FC236}">
                  <a16:creationId xmlns:a16="http://schemas.microsoft.com/office/drawing/2014/main" id="{F480E5AB-640C-50C6-305F-286AD572C039}"/>
                </a:ext>
              </a:extLst>
            </p:cNvPr>
            <p:cNvPicPr preferRelativeResize="0"/>
            <p:nvPr/>
          </p:nvPicPr>
          <p:blipFill>
            <a:blip r:embed="rId4">
              <a:alphaModFix/>
            </a:blip>
            <a:stretch>
              <a:fillRect/>
            </a:stretch>
          </p:blipFill>
          <p:spPr>
            <a:xfrm>
              <a:off x="4546550" y="1491463"/>
              <a:ext cx="264350" cy="166173"/>
            </a:xfrm>
            <a:prstGeom prst="rect">
              <a:avLst/>
            </a:prstGeom>
            <a:noFill/>
            <a:ln>
              <a:noFill/>
            </a:ln>
          </p:spPr>
        </p:pic>
      </p:grpSp>
      <p:sp>
        <p:nvSpPr>
          <p:cNvPr id="34" name="Rectangle 33">
            <a:extLst>
              <a:ext uri="{FF2B5EF4-FFF2-40B4-BE49-F238E27FC236}">
                <a16:creationId xmlns:a16="http://schemas.microsoft.com/office/drawing/2014/main" id="{BF011829-2435-C1B2-6FCD-75A594ADC5D0}"/>
              </a:ext>
            </a:extLst>
          </p:cNvPr>
          <p:cNvSpPr/>
          <p:nvPr/>
        </p:nvSpPr>
        <p:spPr>
          <a:xfrm>
            <a:off x="90689" y="3550867"/>
            <a:ext cx="6205807" cy="2969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normal distribution&#10;&#10;Description automatically generated with medium confidence">
            <a:extLst>
              <a:ext uri="{FF2B5EF4-FFF2-40B4-BE49-F238E27FC236}">
                <a16:creationId xmlns:a16="http://schemas.microsoft.com/office/drawing/2014/main" id="{8577EE4B-A348-92AD-6A82-9F7CE505D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82" y="3696926"/>
            <a:ext cx="2676191" cy="2051489"/>
          </a:xfrm>
          <a:prstGeom prst="rect">
            <a:avLst/>
          </a:prstGeom>
        </p:spPr>
      </p:pic>
      <p:pic>
        <p:nvPicPr>
          <p:cNvPr id="39" name="Google Shape;212;p7">
            <a:extLst>
              <a:ext uri="{FF2B5EF4-FFF2-40B4-BE49-F238E27FC236}">
                <a16:creationId xmlns:a16="http://schemas.microsoft.com/office/drawing/2014/main" id="{F5303D7A-249D-D4B4-3D9B-7516490E4985}"/>
              </a:ext>
            </a:extLst>
          </p:cNvPr>
          <p:cNvPicPr preferRelativeResize="0"/>
          <p:nvPr/>
        </p:nvPicPr>
        <p:blipFill rotWithShape="1">
          <a:blip r:embed="rId7">
            <a:alphaModFix/>
          </a:blip>
          <a:srcRect l="18139" t="3304" r="16350" b="65931"/>
          <a:stretch/>
        </p:blipFill>
        <p:spPr>
          <a:xfrm>
            <a:off x="2920466" y="3724769"/>
            <a:ext cx="3258452" cy="1441379"/>
          </a:xfrm>
          <a:prstGeom prst="rect">
            <a:avLst/>
          </a:prstGeom>
          <a:noFill/>
          <a:ln>
            <a:noFill/>
          </a:ln>
        </p:spPr>
      </p:pic>
      <p:sp>
        <p:nvSpPr>
          <p:cNvPr id="41" name="Google Shape;803;p40">
            <a:extLst>
              <a:ext uri="{FF2B5EF4-FFF2-40B4-BE49-F238E27FC236}">
                <a16:creationId xmlns:a16="http://schemas.microsoft.com/office/drawing/2014/main" id="{7F35BA69-71C6-AC36-A35F-5E95BEF00931}"/>
              </a:ext>
            </a:extLst>
          </p:cNvPr>
          <p:cNvSpPr txBox="1"/>
          <p:nvPr/>
        </p:nvSpPr>
        <p:spPr>
          <a:xfrm>
            <a:off x="90689" y="5623119"/>
            <a:ext cx="2838554"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fMRI measures BOLD suffers from delay due to Hemodynamic Response Function</a:t>
            </a:r>
            <a:endParaRPr sz="1400">
              <a:latin typeface="Arial" panose="020B0604020202020204" pitchFamily="34" charset="0"/>
              <a:ea typeface="Montserrat"/>
              <a:cs typeface="Arial" panose="020B0604020202020204" pitchFamily="34" charset="0"/>
              <a:sym typeface="Montserrat"/>
            </a:endParaRPr>
          </a:p>
        </p:txBody>
      </p:sp>
      <p:sp>
        <p:nvSpPr>
          <p:cNvPr id="42" name="Google Shape;803;p40">
            <a:extLst>
              <a:ext uri="{FF2B5EF4-FFF2-40B4-BE49-F238E27FC236}">
                <a16:creationId xmlns:a16="http://schemas.microsoft.com/office/drawing/2014/main" id="{8F631B8B-9D66-C1F2-AA3D-B95729373701}"/>
              </a:ext>
            </a:extLst>
          </p:cNvPr>
          <p:cNvSpPr txBox="1"/>
          <p:nvPr/>
        </p:nvSpPr>
        <p:spPr>
          <a:xfrm>
            <a:off x="3309023" y="5531315"/>
            <a:ext cx="3082714" cy="113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400" b="1">
                <a:latin typeface="Arial" panose="020B0604020202020204" pitchFamily="34" charset="0"/>
                <a:cs typeface="Arial" panose="020B0604020202020204" pitchFamily="34" charset="0"/>
              </a:rPr>
              <a:t>Do diverse language regions </a:t>
            </a:r>
            <a:r>
              <a:rPr lang="en-US" sz="1400">
                <a:latin typeface="Arial" panose="020B0604020202020204" pitchFamily="34" charset="0"/>
                <a:cs typeface="Arial" panose="020B0604020202020204" pitchFamily="34" charset="0"/>
              </a:rPr>
              <a:t>within the brain is </a:t>
            </a:r>
            <a:r>
              <a:rPr lang="en-US" sz="1400" b="1">
                <a:latin typeface="Arial" panose="020B0604020202020204" pitchFamily="34" charset="0"/>
                <a:cs typeface="Arial" panose="020B0604020202020204" pitchFamily="34" charset="0"/>
              </a:rPr>
              <a:t>impacted by delays?</a:t>
            </a:r>
            <a:endParaRPr sz="1400">
              <a:latin typeface="Arial" panose="020B0604020202020204" pitchFamily="34" charset="0"/>
              <a:ea typeface="Montserrat"/>
              <a:cs typeface="Arial" panose="020B0604020202020204" pitchFamily="34" charset="0"/>
              <a:sym typeface="Montserrat"/>
            </a:endParaRPr>
          </a:p>
        </p:txBody>
      </p:sp>
      <p:sp>
        <p:nvSpPr>
          <p:cNvPr id="44" name="Google Shape;662;p34">
            <a:extLst>
              <a:ext uri="{FF2B5EF4-FFF2-40B4-BE49-F238E27FC236}">
                <a16:creationId xmlns:a16="http://schemas.microsoft.com/office/drawing/2014/main" id="{CD41847B-44AC-D999-7D9E-134B953685C8}"/>
              </a:ext>
            </a:extLst>
          </p:cNvPr>
          <p:cNvSpPr txBox="1"/>
          <p:nvPr/>
        </p:nvSpPr>
        <p:spPr>
          <a:xfrm>
            <a:off x="3853576" y="5083086"/>
            <a:ext cx="17313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300" b="1">
                <a:solidFill>
                  <a:srgbClr val="FF0000"/>
                </a:solidFill>
                <a:latin typeface="Montserrat"/>
                <a:ea typeface="Montserrat"/>
                <a:cs typeface="Montserrat"/>
                <a:sym typeface="Montserrat"/>
              </a:rPr>
              <a:t> How</a:t>
            </a:r>
            <a:r>
              <a:rPr lang="en" sz="2300">
                <a:solidFill>
                  <a:srgbClr val="FF0000"/>
                </a:solidFill>
                <a:latin typeface="Montserrat"/>
                <a:ea typeface="Montserrat"/>
                <a:cs typeface="Montserrat"/>
                <a:sym typeface="Montserrat"/>
              </a:rPr>
              <a:t>:</a:t>
            </a:r>
            <a:r>
              <a:rPr lang="en" sz="2300" b="1">
                <a:solidFill>
                  <a:srgbClr val="FF0000"/>
                </a:solidFill>
                <a:latin typeface="Montserrat"/>
                <a:ea typeface="Montserrat"/>
                <a:cs typeface="Montserrat"/>
                <a:sym typeface="Montserrat"/>
              </a:rPr>
              <a:t> ???</a:t>
            </a:r>
            <a:endParaRPr sz="2300"/>
          </a:p>
        </p:txBody>
      </p:sp>
      <p:sp>
        <p:nvSpPr>
          <p:cNvPr id="46" name="Rectangle 45">
            <a:extLst>
              <a:ext uri="{FF2B5EF4-FFF2-40B4-BE49-F238E27FC236}">
                <a16:creationId xmlns:a16="http://schemas.microsoft.com/office/drawing/2014/main" id="{6918E05A-F081-1E92-911E-3CE00859735B}"/>
              </a:ext>
            </a:extLst>
          </p:cNvPr>
          <p:cNvSpPr/>
          <p:nvPr/>
        </p:nvSpPr>
        <p:spPr>
          <a:xfrm>
            <a:off x="6443722" y="3550866"/>
            <a:ext cx="5675133" cy="29582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baby and a cup&#10;&#10;Description automatically generated">
            <a:extLst>
              <a:ext uri="{FF2B5EF4-FFF2-40B4-BE49-F238E27FC236}">
                <a16:creationId xmlns:a16="http://schemas.microsoft.com/office/drawing/2014/main" id="{5DADC664-0BD3-EE5A-94A8-EBD807768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8822" y="3597360"/>
            <a:ext cx="4197636" cy="1812886"/>
          </a:xfrm>
          <a:prstGeom prst="rect">
            <a:avLst/>
          </a:prstGeom>
        </p:spPr>
      </p:pic>
      <p:sp>
        <p:nvSpPr>
          <p:cNvPr id="58" name="Google Shape;803;p40">
            <a:extLst>
              <a:ext uri="{FF2B5EF4-FFF2-40B4-BE49-F238E27FC236}">
                <a16:creationId xmlns:a16="http://schemas.microsoft.com/office/drawing/2014/main" id="{75106410-9E1F-44EC-DEAE-26112BB44C43}"/>
              </a:ext>
            </a:extLst>
          </p:cNvPr>
          <p:cNvSpPr txBox="1"/>
          <p:nvPr/>
        </p:nvSpPr>
        <p:spPr>
          <a:xfrm>
            <a:off x="6449432" y="5543155"/>
            <a:ext cx="2999368" cy="1133100"/>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b="1">
                <a:latin typeface="Arial" panose="020B0604020202020204" pitchFamily="34" charset="0"/>
                <a:cs typeface="Arial" panose="020B0604020202020204" pitchFamily="34" charset="0"/>
              </a:rPr>
              <a:t>Grounded language acquisition</a:t>
            </a:r>
            <a:r>
              <a:rPr lang="en-US" sz="1400">
                <a:latin typeface="Arial" panose="020B0604020202020204" pitchFamily="34" charset="0"/>
                <a:cs typeface="Arial" panose="020B0604020202020204" pitchFamily="34" charset="0"/>
              </a:rPr>
              <a:t>: how infants can learn language by observing their environments.</a:t>
            </a:r>
          </a:p>
        </p:txBody>
      </p:sp>
      <p:sp>
        <p:nvSpPr>
          <p:cNvPr id="60" name="Google Shape;803;p40">
            <a:extLst>
              <a:ext uri="{FF2B5EF4-FFF2-40B4-BE49-F238E27FC236}">
                <a16:creationId xmlns:a16="http://schemas.microsoft.com/office/drawing/2014/main" id="{2F85EDA1-68CC-95B3-2E26-2D511E45BCFA}"/>
              </a:ext>
            </a:extLst>
          </p:cNvPr>
          <p:cNvSpPr txBox="1"/>
          <p:nvPr/>
        </p:nvSpPr>
        <p:spPr>
          <a:xfrm>
            <a:off x="9448801" y="5407434"/>
            <a:ext cx="2807766" cy="1380861"/>
          </a:xfrm>
          <a:prstGeom prst="rect">
            <a:avLst/>
          </a:prstGeom>
          <a:noFill/>
          <a:ln>
            <a:noFill/>
          </a:ln>
        </p:spPr>
        <p:txBody>
          <a:bodyPr spcFirstLastPara="1" wrap="square" lIns="91425" tIns="91425" rIns="91425" bIns="91425" anchor="t" anchorCtr="0">
            <a:spAutoFit/>
          </a:bodyPr>
          <a:lstStyle/>
          <a:p>
            <a:pPr lvl="0">
              <a:lnSpc>
                <a:spcPct val="115000"/>
              </a:lnSpc>
              <a:spcAft>
                <a:spcPts val="1600"/>
              </a:spcAft>
            </a:pPr>
            <a:r>
              <a:rPr lang="en-US" sz="1400">
                <a:latin typeface="Arial" panose="020B0604020202020204" pitchFamily="34" charset="0"/>
                <a:cs typeface="Arial" panose="020B0604020202020204" pitchFamily="34" charset="0"/>
              </a:rPr>
              <a:t>How does the </a:t>
            </a:r>
            <a:r>
              <a:rPr lang="en-US" sz="1400" b="1">
                <a:latin typeface="Arial" panose="020B0604020202020204" pitchFamily="34" charset="0"/>
                <a:cs typeface="Arial" panose="020B0604020202020204" pitchFamily="34" charset="0"/>
              </a:rPr>
              <a:t>model's ability</a:t>
            </a:r>
            <a:r>
              <a:rPr lang="en-US" sz="1400">
                <a:latin typeface="Arial" panose="020B0604020202020204" pitchFamily="34" charset="0"/>
                <a:cs typeface="Arial" panose="020B0604020202020204" pitchFamily="34" charset="0"/>
              </a:rPr>
              <a:t> to learn </a:t>
            </a:r>
            <a:r>
              <a:rPr lang="en-US" sz="1400" b="1">
                <a:latin typeface="Arial" panose="020B0604020202020204" pitchFamily="34" charset="0"/>
                <a:cs typeface="Arial" panose="020B0604020202020204" pitchFamily="34" charset="0"/>
              </a:rPr>
              <a:t>semantic concepts </a:t>
            </a:r>
            <a:r>
              <a:rPr lang="en-US" sz="1400">
                <a:latin typeface="Arial" panose="020B0604020202020204" pitchFamily="34" charset="0"/>
                <a:cs typeface="Arial" panose="020B0604020202020204" pitchFamily="34" charset="0"/>
              </a:rPr>
              <a:t>through cross-situational learning in </a:t>
            </a:r>
            <a:r>
              <a:rPr lang="en-US" sz="1400" b="1">
                <a:latin typeface="Arial" panose="020B0604020202020204" pitchFamily="34" charset="0"/>
                <a:cs typeface="Arial" panose="020B0604020202020204" pitchFamily="34" charset="0"/>
              </a:rPr>
              <a:t>noisy supervision?</a:t>
            </a:r>
          </a:p>
        </p:txBody>
      </p:sp>
      <p:pic>
        <p:nvPicPr>
          <p:cNvPr id="26" name="Google Shape;154;g2978e5e2abf_0_30">
            <a:extLst>
              <a:ext uri="{FF2B5EF4-FFF2-40B4-BE49-F238E27FC236}">
                <a16:creationId xmlns:a16="http://schemas.microsoft.com/office/drawing/2014/main" id="{B3E6CA85-1ED0-D6A4-A85A-A790F6C6D157}"/>
              </a:ext>
            </a:extLst>
          </p:cNvPr>
          <p:cNvPicPr preferRelativeResize="0"/>
          <p:nvPr/>
        </p:nvPicPr>
        <p:blipFill>
          <a:blip r:embed="rId9">
            <a:alphaModFix/>
          </a:blip>
          <a:stretch>
            <a:fillRect/>
          </a:stretch>
        </p:blipFill>
        <p:spPr>
          <a:xfrm>
            <a:off x="73146" y="3480006"/>
            <a:ext cx="6291521" cy="3113236"/>
          </a:xfrm>
          <a:prstGeom prst="rect">
            <a:avLst/>
          </a:prstGeom>
          <a:noFill/>
          <a:ln>
            <a:noFill/>
          </a:ln>
        </p:spPr>
      </p:pic>
      <p:pic>
        <p:nvPicPr>
          <p:cNvPr id="27" name="Google Shape;154;g2978e5e2abf_0_30">
            <a:extLst>
              <a:ext uri="{FF2B5EF4-FFF2-40B4-BE49-F238E27FC236}">
                <a16:creationId xmlns:a16="http://schemas.microsoft.com/office/drawing/2014/main" id="{AE19FA88-9BF5-678E-CB83-059711E2B4DD}"/>
              </a:ext>
            </a:extLst>
          </p:cNvPr>
          <p:cNvPicPr preferRelativeResize="0"/>
          <p:nvPr/>
        </p:nvPicPr>
        <p:blipFill>
          <a:blip r:embed="rId9">
            <a:alphaModFix/>
          </a:blip>
          <a:stretch>
            <a:fillRect/>
          </a:stretch>
        </p:blipFill>
        <p:spPr>
          <a:xfrm>
            <a:off x="28012" y="722541"/>
            <a:ext cx="12135975" cy="2724478"/>
          </a:xfrm>
          <a:prstGeom prst="rect">
            <a:avLst/>
          </a:prstGeom>
          <a:noFill/>
          <a:ln>
            <a:noFill/>
          </a:ln>
        </p:spPr>
      </p:pic>
    </p:spTree>
    <p:extLst>
      <p:ext uri="{BB962C8B-B14F-4D97-AF65-F5344CB8AC3E}">
        <p14:creationId xmlns:p14="http://schemas.microsoft.com/office/powerpoint/2010/main" val="3984954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How language models can perform grounded language acquisition?</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46</a:t>
            </a:fld>
            <a:endParaRPr lang="en"/>
          </a:p>
        </p:txBody>
      </p:sp>
      <p:sp>
        <p:nvSpPr>
          <p:cNvPr id="5" name="Google Shape;432;p41">
            <a:extLst>
              <a:ext uri="{FF2B5EF4-FFF2-40B4-BE49-F238E27FC236}">
                <a16:creationId xmlns:a16="http://schemas.microsoft.com/office/drawing/2014/main" id="{F714AD93-E805-76E2-4FB0-C73A8A6799BA}"/>
              </a:ext>
            </a:extLst>
          </p:cNvPr>
          <p:cNvSpPr txBox="1"/>
          <p:nvPr/>
        </p:nvSpPr>
        <p:spPr>
          <a:xfrm>
            <a:off x="233463" y="779410"/>
            <a:ext cx="10963073" cy="1077178"/>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We employ CSL task using two sequence-based language models:</a:t>
            </a:r>
          </a:p>
          <a:p>
            <a:pPr marL="742950" lvl="1" indent="-285750">
              <a:buFont typeface="Arial" panose="020B0604020202020204" pitchFamily="34" charset="0"/>
              <a:buChar char="•"/>
            </a:pPr>
            <a:r>
              <a:rPr lang="en-US"/>
              <a:t>Echo State Networks (i.e. Reservoir Computing)</a:t>
            </a:r>
          </a:p>
          <a:p>
            <a:pPr marL="742950" lvl="1" indent="-285750">
              <a:buFont typeface="Arial" panose="020B0604020202020204" pitchFamily="34" charset="0"/>
              <a:buChar char="•"/>
            </a:pPr>
            <a:r>
              <a:rPr lang="en-US"/>
              <a:t>Long Short-Term Memory Networks (LSTM)</a:t>
            </a:r>
          </a:p>
        </p:txBody>
      </p:sp>
      <p:pic>
        <p:nvPicPr>
          <p:cNvPr id="6" name="Picture 5" descr="Diagram&#10;&#10;Description automatically generated">
            <a:extLst>
              <a:ext uri="{FF2B5EF4-FFF2-40B4-BE49-F238E27FC236}">
                <a16:creationId xmlns:a16="http://schemas.microsoft.com/office/drawing/2014/main" id="{107700B4-D704-0927-DC9A-0C1B16AD7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39" y="2358998"/>
            <a:ext cx="7111521" cy="4288221"/>
          </a:xfrm>
          <a:prstGeom prst="rect">
            <a:avLst/>
          </a:prstGeom>
        </p:spPr>
      </p:pic>
      <p:pic>
        <p:nvPicPr>
          <p:cNvPr id="8" name="Google Shape;154;g2978e5e2abf_0_30">
            <a:extLst>
              <a:ext uri="{FF2B5EF4-FFF2-40B4-BE49-F238E27FC236}">
                <a16:creationId xmlns:a16="http://schemas.microsoft.com/office/drawing/2014/main" id="{5A007CB0-C759-EB59-8DFC-3387FE5FDFAB}"/>
              </a:ext>
            </a:extLst>
          </p:cNvPr>
          <p:cNvPicPr preferRelativeResize="0"/>
          <p:nvPr/>
        </p:nvPicPr>
        <p:blipFill>
          <a:blip r:embed="rId4">
            <a:alphaModFix/>
          </a:blip>
          <a:stretch>
            <a:fillRect/>
          </a:stretch>
        </p:blipFill>
        <p:spPr>
          <a:xfrm>
            <a:off x="631767" y="2224267"/>
            <a:ext cx="10963073" cy="4422952"/>
          </a:xfrm>
          <a:prstGeom prst="rect">
            <a:avLst/>
          </a:prstGeom>
          <a:noFill/>
          <a:ln>
            <a:noFill/>
          </a:ln>
        </p:spPr>
      </p:pic>
      <p:pic>
        <p:nvPicPr>
          <p:cNvPr id="10" name="Picture 9" descr="Diagram&#10;&#10;Description automatically generated">
            <a:extLst>
              <a:ext uri="{FF2B5EF4-FFF2-40B4-BE49-F238E27FC236}">
                <a16:creationId xmlns:a16="http://schemas.microsoft.com/office/drawing/2014/main" id="{2194814A-4A00-D714-6E89-6D9350784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239" y="2461605"/>
            <a:ext cx="6278880" cy="3568560"/>
          </a:xfrm>
          <a:prstGeom prst="rect">
            <a:avLst/>
          </a:prstGeom>
        </p:spPr>
      </p:pic>
    </p:spTree>
    <p:extLst>
      <p:ext uri="{BB962C8B-B14F-4D97-AF65-F5344CB8AC3E}">
        <p14:creationId xmlns:p14="http://schemas.microsoft.com/office/powerpoint/2010/main" val="135099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Grounded language datasets</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47</a:t>
            </a:fld>
            <a:endParaRPr lang="en"/>
          </a:p>
        </p:txBody>
      </p:sp>
      <p:pic>
        <p:nvPicPr>
          <p:cNvPr id="5" name="Picture 4" descr="A hammer on a white plate&#10;&#10;Description automatically generated">
            <a:extLst>
              <a:ext uri="{FF2B5EF4-FFF2-40B4-BE49-F238E27FC236}">
                <a16:creationId xmlns:a16="http://schemas.microsoft.com/office/drawing/2014/main" id="{4D67CCCE-D3BA-F0EA-ACCF-DDA05C27E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76" y="1700463"/>
            <a:ext cx="10442448" cy="4157472"/>
          </a:xfrm>
          <a:prstGeom prst="rect">
            <a:avLst/>
          </a:prstGeom>
        </p:spPr>
      </p:pic>
      <p:sp>
        <p:nvSpPr>
          <p:cNvPr id="6" name="Oval 5">
            <a:extLst>
              <a:ext uri="{FF2B5EF4-FFF2-40B4-BE49-F238E27FC236}">
                <a16:creationId xmlns:a16="http://schemas.microsoft.com/office/drawing/2014/main" id="{888B454F-16D8-294E-3E3A-D31CA82FFC0B}"/>
              </a:ext>
            </a:extLst>
          </p:cNvPr>
          <p:cNvSpPr/>
          <p:nvPr/>
        </p:nvSpPr>
        <p:spPr>
          <a:xfrm>
            <a:off x="1867711" y="1700463"/>
            <a:ext cx="1381327" cy="5563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32;p41">
            <a:extLst>
              <a:ext uri="{FF2B5EF4-FFF2-40B4-BE49-F238E27FC236}">
                <a16:creationId xmlns:a16="http://schemas.microsoft.com/office/drawing/2014/main" id="{928E52F5-6339-023C-88C7-8B7886A156C9}"/>
              </a:ext>
            </a:extLst>
          </p:cNvPr>
          <p:cNvSpPr txBox="1"/>
          <p:nvPr/>
        </p:nvSpPr>
        <p:spPr>
          <a:xfrm>
            <a:off x="1010054" y="1025823"/>
            <a:ext cx="3814866" cy="523180"/>
          </a:xfrm>
          <a:prstGeom prst="rect">
            <a:avLst/>
          </a:prstGeom>
          <a:solidFill>
            <a:srgbClr val="FFF2CC"/>
          </a:solidFill>
          <a:ln>
            <a:noFill/>
          </a:ln>
        </p:spPr>
        <p:txBody>
          <a:bodyPr spcFirstLastPara="1" wrap="square" lIns="121900" tIns="121900" rIns="121900" bIns="121900" anchor="t" anchorCtr="0">
            <a:spAutoFit/>
          </a:bodyPr>
          <a:lstStyle/>
          <a:p>
            <a:r>
              <a:rPr lang="en-US"/>
              <a:t>Dataset with simple sentences</a:t>
            </a:r>
          </a:p>
        </p:txBody>
      </p:sp>
    </p:spTree>
    <p:extLst>
      <p:ext uri="{BB962C8B-B14F-4D97-AF65-F5344CB8AC3E}">
        <p14:creationId xmlns:p14="http://schemas.microsoft.com/office/powerpoint/2010/main" val="395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Evaluation metric</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48</a:t>
            </a:fld>
            <a:endParaRPr lang="en"/>
          </a:p>
        </p:txBody>
      </p:sp>
      <p:pic>
        <p:nvPicPr>
          <p:cNvPr id="11" name="Picture 10" descr="A chart of a cup and a cup&#10;&#10;Description automatically generated with medium confidence">
            <a:extLst>
              <a:ext uri="{FF2B5EF4-FFF2-40B4-BE49-F238E27FC236}">
                <a16:creationId xmlns:a16="http://schemas.microsoft.com/office/drawing/2014/main" id="{E6B70EA0-EF9E-CB9C-0489-EB335664F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373" y="1593588"/>
            <a:ext cx="5179861" cy="3670823"/>
          </a:xfrm>
          <a:prstGeom prst="rect">
            <a:avLst/>
          </a:prstGeom>
        </p:spPr>
      </p:pic>
      <p:sp>
        <p:nvSpPr>
          <p:cNvPr id="12" name="Oval 11">
            <a:extLst>
              <a:ext uri="{FF2B5EF4-FFF2-40B4-BE49-F238E27FC236}">
                <a16:creationId xmlns:a16="http://schemas.microsoft.com/office/drawing/2014/main" id="{5330E89A-6819-7717-2A48-E51345AE0762}"/>
              </a:ext>
            </a:extLst>
          </p:cNvPr>
          <p:cNvSpPr/>
          <p:nvPr/>
        </p:nvSpPr>
        <p:spPr>
          <a:xfrm>
            <a:off x="5422011" y="1995002"/>
            <a:ext cx="1233791" cy="43774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8C47BC-15ED-00C5-8901-3C1C666C23A5}"/>
              </a:ext>
            </a:extLst>
          </p:cNvPr>
          <p:cNvSpPr/>
          <p:nvPr/>
        </p:nvSpPr>
        <p:spPr>
          <a:xfrm>
            <a:off x="6825018" y="1995002"/>
            <a:ext cx="1233791" cy="43774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1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CSL Task: Noisy supervision output</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49</a:t>
            </a:fld>
            <a:endParaRPr lang="en"/>
          </a:p>
        </p:txBody>
      </p:sp>
      <p:pic>
        <p:nvPicPr>
          <p:cNvPr id="7" name="Picture 6" descr="A screenshot of a computer&#10;&#10;Description automatically generated">
            <a:extLst>
              <a:ext uri="{FF2B5EF4-FFF2-40B4-BE49-F238E27FC236}">
                <a16:creationId xmlns:a16="http://schemas.microsoft.com/office/drawing/2014/main" id="{A62164F3-DE14-5059-2A0B-00DD9AC5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2" y="1925272"/>
            <a:ext cx="11235447" cy="3542519"/>
          </a:xfrm>
          <a:prstGeom prst="rect">
            <a:avLst/>
          </a:prstGeom>
        </p:spPr>
      </p:pic>
      <p:sp>
        <p:nvSpPr>
          <p:cNvPr id="9" name="Oval 8">
            <a:extLst>
              <a:ext uri="{FF2B5EF4-FFF2-40B4-BE49-F238E27FC236}">
                <a16:creationId xmlns:a16="http://schemas.microsoft.com/office/drawing/2014/main" id="{C24A2FA2-69F2-F4E0-215A-6491BA74A607}"/>
              </a:ext>
            </a:extLst>
          </p:cNvPr>
          <p:cNvSpPr/>
          <p:nvPr/>
        </p:nvSpPr>
        <p:spPr>
          <a:xfrm>
            <a:off x="3920247" y="1809345"/>
            <a:ext cx="4970834" cy="49611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8142DF2-5AC7-037E-6B50-F239722B7C61}"/>
              </a:ext>
            </a:extLst>
          </p:cNvPr>
          <p:cNvSpPr/>
          <p:nvPr/>
        </p:nvSpPr>
        <p:spPr>
          <a:xfrm rot="3245052">
            <a:off x="4891372" y="4039598"/>
            <a:ext cx="635736" cy="119650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C015C7-63F3-F473-A73C-E74F7CFD0EE9}"/>
              </a:ext>
            </a:extLst>
          </p:cNvPr>
          <p:cNvSpPr/>
          <p:nvPr/>
        </p:nvSpPr>
        <p:spPr>
          <a:xfrm rot="3245052">
            <a:off x="3827250" y="3971269"/>
            <a:ext cx="635736" cy="160349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432;p41">
            <a:extLst>
              <a:ext uri="{FF2B5EF4-FFF2-40B4-BE49-F238E27FC236}">
                <a16:creationId xmlns:a16="http://schemas.microsoft.com/office/drawing/2014/main" id="{B168949A-D0B7-9ECD-B101-6EA819D4D100}"/>
              </a:ext>
            </a:extLst>
          </p:cNvPr>
          <p:cNvSpPr txBox="1"/>
          <p:nvPr/>
        </p:nvSpPr>
        <p:spPr>
          <a:xfrm>
            <a:off x="7850221" y="183400"/>
            <a:ext cx="4000217" cy="1354176"/>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The target is a noisy supervision vector that contains additional concepts that are not present in the input sentence</a:t>
            </a:r>
          </a:p>
        </p:txBody>
      </p:sp>
    </p:spTree>
    <p:extLst>
      <p:ext uri="{BB962C8B-B14F-4D97-AF65-F5344CB8AC3E}">
        <p14:creationId xmlns:p14="http://schemas.microsoft.com/office/powerpoint/2010/main" val="317110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CBF4-0640-B6FA-0FBA-803D78F3DA03}"/>
              </a:ext>
            </a:extLst>
          </p:cNvPr>
          <p:cNvSpPr>
            <a:spLocks noGrp="1"/>
          </p:cNvSpPr>
          <p:nvPr>
            <p:ph type="title"/>
          </p:nvPr>
        </p:nvSpPr>
        <p:spPr>
          <a:xfrm>
            <a:off x="415600" y="233443"/>
            <a:ext cx="11360800" cy="763600"/>
          </a:xfrm>
        </p:spPr>
        <p:txBody>
          <a:bodyPr>
            <a:normAutofit/>
          </a:bodyPr>
          <a:lstStyle/>
          <a:p>
            <a:r>
              <a:rPr lang="en-US" sz="2800" b="1">
                <a:latin typeface="Helvetica Neue" panose="020B0604020202020204" charset="0"/>
              </a:rPr>
              <a:t>Language organization in the brain</a:t>
            </a:r>
          </a:p>
        </p:txBody>
      </p:sp>
      <p:pic>
        <p:nvPicPr>
          <p:cNvPr id="5" name="Picture 4" descr="A diagram of a brain&#10;&#10;Description automatically generated">
            <a:extLst>
              <a:ext uri="{FF2B5EF4-FFF2-40B4-BE49-F238E27FC236}">
                <a16:creationId xmlns:a16="http://schemas.microsoft.com/office/drawing/2014/main" id="{DA02464B-0767-3B29-24C3-AD98486BF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7" y="997043"/>
            <a:ext cx="5181600" cy="5145024"/>
          </a:xfrm>
          <a:prstGeom prst="rect">
            <a:avLst/>
          </a:prstGeom>
        </p:spPr>
      </p:pic>
      <p:sp>
        <p:nvSpPr>
          <p:cNvPr id="6" name="Google Shape;432;p41">
            <a:extLst>
              <a:ext uri="{FF2B5EF4-FFF2-40B4-BE49-F238E27FC236}">
                <a16:creationId xmlns:a16="http://schemas.microsoft.com/office/drawing/2014/main" id="{D5637F2D-1FB0-9EBF-CF38-07BEE7AD129A}"/>
              </a:ext>
            </a:extLst>
          </p:cNvPr>
          <p:cNvSpPr txBox="1"/>
          <p:nvPr/>
        </p:nvSpPr>
        <p:spPr>
          <a:xfrm>
            <a:off x="6705667" y="2956512"/>
            <a:ext cx="5379971" cy="1477287"/>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2000">
                <a:solidFill>
                  <a:schemeClr val="dk1"/>
                </a:solidFill>
                <a:latin typeface="Calibri"/>
                <a:ea typeface="Calibri"/>
                <a:cs typeface="Calibri"/>
                <a:sym typeface="Calibri"/>
              </a:rPr>
              <a:t>Brain process language at different features</a:t>
            </a:r>
          </a:p>
          <a:p>
            <a:pPr marL="342900" indent="-342900">
              <a:buFont typeface="Arial" panose="020B0604020202020204" pitchFamily="34" charset="0"/>
              <a:buChar char="•"/>
            </a:pPr>
            <a:r>
              <a:rPr lang="en-US" sz="2000">
                <a:solidFill>
                  <a:schemeClr val="accent6">
                    <a:lumMod val="75000"/>
                  </a:schemeClr>
                </a:solidFill>
                <a:latin typeface="Calibri"/>
                <a:ea typeface="Calibri"/>
                <a:cs typeface="Calibri"/>
                <a:sym typeface="Calibri"/>
              </a:rPr>
              <a:t>Hierarchical syntactic information </a:t>
            </a:r>
            <a:r>
              <a:rPr lang="en-US" sz="2000">
                <a:solidFill>
                  <a:schemeClr val="dk1"/>
                </a:solidFill>
                <a:latin typeface="Calibri"/>
                <a:ea typeface="Calibri"/>
                <a:cs typeface="Calibri"/>
                <a:sym typeface="Calibri"/>
              </a:rPr>
              <a:t>occurs in the cortical zone situated between </a:t>
            </a:r>
            <a:r>
              <a:rPr lang="en-US" sz="2000">
                <a:solidFill>
                  <a:srgbClr val="7030A0"/>
                </a:solidFill>
                <a:latin typeface="Calibri"/>
                <a:ea typeface="Calibri"/>
                <a:cs typeface="Calibri"/>
                <a:sym typeface="Calibri"/>
              </a:rPr>
              <a:t>auditory-phonological</a:t>
            </a:r>
            <a:r>
              <a:rPr lang="en-US" sz="2000">
                <a:solidFill>
                  <a:schemeClr val="dk1"/>
                </a:solidFill>
                <a:latin typeface="Calibri"/>
                <a:ea typeface="Calibri"/>
                <a:cs typeface="Calibri"/>
                <a:sym typeface="Calibri"/>
              </a:rPr>
              <a:t> and </a:t>
            </a:r>
            <a:r>
              <a:rPr lang="en-US" sz="2000">
                <a:solidFill>
                  <a:srgbClr val="FF0000"/>
                </a:solidFill>
                <a:latin typeface="Calibri"/>
                <a:ea typeface="Calibri"/>
                <a:cs typeface="Calibri"/>
                <a:sym typeface="Calibri"/>
              </a:rPr>
              <a:t>semantic zones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3" name="Google Shape;154;g2978e5e2abf_0_30">
            <a:extLst>
              <a:ext uri="{FF2B5EF4-FFF2-40B4-BE49-F238E27FC236}">
                <a16:creationId xmlns:a16="http://schemas.microsoft.com/office/drawing/2014/main" id="{4273030C-AFE8-5B20-5B66-CB8AE8521F6E}"/>
              </a:ext>
            </a:extLst>
          </p:cNvPr>
          <p:cNvPicPr preferRelativeResize="0"/>
          <p:nvPr/>
        </p:nvPicPr>
        <p:blipFill>
          <a:blip r:embed="rId3">
            <a:alphaModFix/>
          </a:blip>
          <a:stretch>
            <a:fillRect/>
          </a:stretch>
        </p:blipFill>
        <p:spPr>
          <a:xfrm>
            <a:off x="77821" y="997044"/>
            <a:ext cx="12114178" cy="5334268"/>
          </a:xfrm>
          <a:prstGeom prst="rect">
            <a:avLst/>
          </a:prstGeom>
          <a:noFill/>
          <a:ln>
            <a:noFill/>
          </a:ln>
        </p:spPr>
      </p:pic>
      <p:sp>
        <p:nvSpPr>
          <p:cNvPr id="4" name="Google Shape;249;p17">
            <a:extLst>
              <a:ext uri="{FF2B5EF4-FFF2-40B4-BE49-F238E27FC236}">
                <a16:creationId xmlns:a16="http://schemas.microsoft.com/office/drawing/2014/main" id="{2BD23B47-71C0-F519-984F-00BE2234A3AC}"/>
              </a:ext>
            </a:extLst>
          </p:cNvPr>
          <p:cNvSpPr txBox="1"/>
          <p:nvPr/>
        </p:nvSpPr>
        <p:spPr>
          <a:xfrm>
            <a:off x="3054486" y="3020848"/>
            <a:ext cx="6070059" cy="523180"/>
          </a:xfrm>
          <a:prstGeom prst="rect">
            <a:avLst/>
          </a:prstGeom>
          <a:solidFill>
            <a:srgbClr val="FFF2CC"/>
          </a:solidFill>
          <a:ln>
            <a:noFill/>
          </a:ln>
        </p:spPr>
        <p:txBody>
          <a:bodyPr spcFirstLastPara="1" wrap="square" lIns="121900" tIns="121900" rIns="121900" bIns="121900" anchor="t" anchorCtr="0">
            <a:spAutoFit/>
          </a:bodyPr>
          <a:lstStyle/>
          <a:p>
            <a:r>
              <a:rPr lang="en-US"/>
              <a:t>Controlled experiments are task-based and not ecological</a:t>
            </a:r>
            <a:endParaRPr>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D95EADBE-B3C8-1937-62E5-EAE6D949A667}"/>
              </a:ext>
            </a:extLst>
          </p:cNvPr>
          <p:cNvSpPr>
            <a:spLocks noGrp="1"/>
          </p:cNvSpPr>
          <p:nvPr>
            <p:ph type="sldNum" idx="12"/>
          </p:nvPr>
        </p:nvSpPr>
        <p:spPr/>
        <p:txBody>
          <a:bodyPr/>
          <a:lstStyle/>
          <a:p>
            <a:fld id="{00000000-1234-1234-1234-123412341234}" type="slidenum">
              <a:rPr lang="en" smtClean="0"/>
              <a:pPr/>
              <a:t>5</a:t>
            </a:fld>
            <a:endParaRPr lang="en"/>
          </a:p>
        </p:txBody>
      </p:sp>
      <p:sp>
        <p:nvSpPr>
          <p:cNvPr id="9" name="Google Shape;131;p20">
            <a:extLst>
              <a:ext uri="{FF2B5EF4-FFF2-40B4-BE49-F238E27FC236}">
                <a16:creationId xmlns:a16="http://schemas.microsoft.com/office/drawing/2014/main" id="{D056C8E3-395E-5DB2-A6FD-CFCFC7844485}"/>
              </a:ext>
            </a:extLst>
          </p:cNvPr>
          <p:cNvSpPr txBox="1"/>
          <p:nvPr/>
        </p:nvSpPr>
        <p:spPr>
          <a:xfrm>
            <a:off x="163789" y="6331312"/>
            <a:ext cx="2715832"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Matchin &amp; Hickok et al. 2022            </a:t>
            </a:r>
            <a:endParaRPr sz="1333">
              <a:latin typeface="Montserrat"/>
              <a:ea typeface="Montserrat"/>
              <a:cs typeface="Montserrat"/>
              <a:sym typeface="Montserrat"/>
            </a:endParaRPr>
          </a:p>
        </p:txBody>
      </p:sp>
    </p:spTree>
    <p:extLst>
      <p:ext uri="{BB962C8B-B14F-4D97-AF65-F5344CB8AC3E}">
        <p14:creationId xmlns:p14="http://schemas.microsoft.com/office/powerpoint/2010/main" val="181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Results</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50</a:t>
            </a:fld>
            <a:endParaRPr lang="en"/>
          </a:p>
        </p:txBody>
      </p:sp>
      <p:pic>
        <p:nvPicPr>
          <p:cNvPr id="5" name="Picture 4" descr="A screenshot of a computer&#10;&#10;Description automatically generated">
            <a:extLst>
              <a:ext uri="{FF2B5EF4-FFF2-40B4-BE49-F238E27FC236}">
                <a16:creationId xmlns:a16="http://schemas.microsoft.com/office/drawing/2014/main" id="{689BEC74-1684-8DA1-0625-360BDD2B0408}"/>
              </a:ext>
            </a:extLst>
          </p:cNvPr>
          <p:cNvPicPr>
            <a:picLocks noChangeAspect="1"/>
          </p:cNvPicPr>
          <p:nvPr/>
        </p:nvPicPr>
        <p:blipFill rotWithShape="1">
          <a:blip r:embed="rId2">
            <a:extLst>
              <a:ext uri="{28A0092B-C50C-407E-A947-70E740481C1C}">
                <a14:useLocalDpi xmlns:a14="http://schemas.microsoft.com/office/drawing/2010/main" val="0"/>
              </a:ext>
            </a:extLst>
          </a:blip>
          <a:srcRect r="54139"/>
          <a:stretch/>
        </p:blipFill>
        <p:spPr>
          <a:xfrm>
            <a:off x="337270" y="1052289"/>
            <a:ext cx="6802831" cy="5051484"/>
          </a:xfrm>
          <a:prstGeom prst="rect">
            <a:avLst/>
          </a:prstGeom>
        </p:spPr>
      </p:pic>
      <p:sp>
        <p:nvSpPr>
          <p:cNvPr id="6" name="Google Shape;432;p41">
            <a:extLst>
              <a:ext uri="{FF2B5EF4-FFF2-40B4-BE49-F238E27FC236}">
                <a16:creationId xmlns:a16="http://schemas.microsoft.com/office/drawing/2014/main" id="{A5635722-74C8-4261-DB38-5A61AAE6D8E0}"/>
              </a:ext>
            </a:extLst>
          </p:cNvPr>
          <p:cNvSpPr txBox="1"/>
          <p:nvPr/>
        </p:nvSpPr>
        <p:spPr>
          <a:xfrm>
            <a:off x="5665287" y="5695187"/>
            <a:ext cx="4000217" cy="800179"/>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Smaller vocabulary of objects: (4 for Juven’s; 10 for GoLD</a:t>
            </a:r>
          </a:p>
        </p:txBody>
      </p:sp>
      <p:sp>
        <p:nvSpPr>
          <p:cNvPr id="8" name="Oval 7">
            <a:extLst>
              <a:ext uri="{FF2B5EF4-FFF2-40B4-BE49-F238E27FC236}">
                <a16:creationId xmlns:a16="http://schemas.microsoft.com/office/drawing/2014/main" id="{36CC6F9F-8657-812C-6611-E549E24293D3}"/>
              </a:ext>
            </a:extLst>
          </p:cNvPr>
          <p:cNvSpPr/>
          <p:nvPr/>
        </p:nvSpPr>
        <p:spPr>
          <a:xfrm>
            <a:off x="1935804" y="5573949"/>
            <a:ext cx="3404681" cy="62971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F141C9-DCF4-AAC1-7F26-859D26AF3609}"/>
              </a:ext>
            </a:extLst>
          </p:cNvPr>
          <p:cNvSpPr/>
          <p:nvPr/>
        </p:nvSpPr>
        <p:spPr>
          <a:xfrm>
            <a:off x="408562" y="5094806"/>
            <a:ext cx="6426741" cy="2087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432;p41">
            <a:extLst>
              <a:ext uri="{FF2B5EF4-FFF2-40B4-BE49-F238E27FC236}">
                <a16:creationId xmlns:a16="http://schemas.microsoft.com/office/drawing/2014/main" id="{463FA0CF-8062-EE76-F852-AA04E096D606}"/>
              </a:ext>
            </a:extLst>
          </p:cNvPr>
          <p:cNvSpPr txBox="1"/>
          <p:nvPr/>
        </p:nvSpPr>
        <p:spPr>
          <a:xfrm>
            <a:off x="7665395" y="2665310"/>
            <a:ext cx="4000217" cy="1908174"/>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LSTM outperforms the ESN on both Valid and Exact errors on Juven’s and GoLD datasets</a:t>
            </a:r>
          </a:p>
          <a:p>
            <a:pPr marL="285750" indent="-285750">
              <a:buFont typeface="Arial" panose="020B0604020202020204" pitchFamily="34" charset="0"/>
              <a:buChar char="•"/>
            </a:pPr>
            <a:r>
              <a:rPr lang="en-US"/>
              <a:t>ESN-online FL performed significantly better than ESN-online CL and offline methods.</a:t>
            </a:r>
          </a:p>
        </p:txBody>
      </p:sp>
      <p:sp>
        <p:nvSpPr>
          <p:cNvPr id="16" name="Rectangle 15">
            <a:extLst>
              <a:ext uri="{FF2B5EF4-FFF2-40B4-BE49-F238E27FC236}">
                <a16:creationId xmlns:a16="http://schemas.microsoft.com/office/drawing/2014/main" id="{EB83E754-D429-48EB-BE62-38134BE46F3B}"/>
              </a:ext>
            </a:extLst>
          </p:cNvPr>
          <p:cNvSpPr/>
          <p:nvPr/>
        </p:nvSpPr>
        <p:spPr>
          <a:xfrm>
            <a:off x="395638" y="2289998"/>
            <a:ext cx="6426741" cy="83258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oogle Shape;154;g2978e5e2abf_0_30">
            <a:extLst>
              <a:ext uri="{FF2B5EF4-FFF2-40B4-BE49-F238E27FC236}">
                <a16:creationId xmlns:a16="http://schemas.microsoft.com/office/drawing/2014/main" id="{8ECE15A0-B763-13A9-5E3A-515F29553888}"/>
              </a:ext>
            </a:extLst>
          </p:cNvPr>
          <p:cNvPicPr preferRelativeResize="0"/>
          <p:nvPr/>
        </p:nvPicPr>
        <p:blipFill>
          <a:blip r:embed="rId3">
            <a:alphaModFix/>
          </a:blip>
          <a:stretch>
            <a:fillRect/>
          </a:stretch>
        </p:blipFill>
        <p:spPr>
          <a:xfrm>
            <a:off x="0" y="952401"/>
            <a:ext cx="11665611" cy="5829548"/>
          </a:xfrm>
          <a:prstGeom prst="rect">
            <a:avLst/>
          </a:prstGeom>
          <a:noFill/>
          <a:ln>
            <a:noFill/>
          </a:ln>
        </p:spPr>
      </p:pic>
      <p:pic>
        <p:nvPicPr>
          <p:cNvPr id="18" name="Picture 17" descr="A screenshot of a computer&#10;&#10;Description automatically generated">
            <a:extLst>
              <a:ext uri="{FF2B5EF4-FFF2-40B4-BE49-F238E27FC236}">
                <a16:creationId xmlns:a16="http://schemas.microsoft.com/office/drawing/2014/main" id="{1798DBA9-61A9-6510-8B5A-7AB3A46C5FC4}"/>
              </a:ext>
            </a:extLst>
          </p:cNvPr>
          <p:cNvPicPr>
            <a:picLocks noChangeAspect="1"/>
          </p:cNvPicPr>
          <p:nvPr/>
        </p:nvPicPr>
        <p:blipFill rotWithShape="1">
          <a:blip r:embed="rId2">
            <a:extLst>
              <a:ext uri="{28A0092B-C50C-407E-A947-70E740481C1C}">
                <a14:useLocalDpi xmlns:a14="http://schemas.microsoft.com/office/drawing/2010/main" val="0"/>
              </a:ext>
            </a:extLst>
          </a:blip>
          <a:srcRect l="46310"/>
          <a:stretch/>
        </p:blipFill>
        <p:spPr>
          <a:xfrm>
            <a:off x="184823" y="1030553"/>
            <a:ext cx="7388473" cy="4686370"/>
          </a:xfrm>
          <a:prstGeom prst="rect">
            <a:avLst/>
          </a:prstGeom>
        </p:spPr>
      </p:pic>
      <p:sp>
        <p:nvSpPr>
          <p:cNvPr id="19" name="Oval 18">
            <a:extLst>
              <a:ext uri="{FF2B5EF4-FFF2-40B4-BE49-F238E27FC236}">
                <a16:creationId xmlns:a16="http://schemas.microsoft.com/office/drawing/2014/main" id="{3746F3AA-7D7F-D354-374A-62C2D53CC347}"/>
              </a:ext>
            </a:extLst>
          </p:cNvPr>
          <p:cNvSpPr/>
          <p:nvPr/>
        </p:nvSpPr>
        <p:spPr>
          <a:xfrm>
            <a:off x="2431915" y="5303593"/>
            <a:ext cx="2305455" cy="43506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432;p41">
            <a:extLst>
              <a:ext uri="{FF2B5EF4-FFF2-40B4-BE49-F238E27FC236}">
                <a16:creationId xmlns:a16="http://schemas.microsoft.com/office/drawing/2014/main" id="{2A9F6344-174B-CDBF-0A11-DB7DE18F3D00}"/>
              </a:ext>
            </a:extLst>
          </p:cNvPr>
          <p:cNvSpPr txBox="1"/>
          <p:nvPr/>
        </p:nvSpPr>
        <p:spPr>
          <a:xfrm>
            <a:off x="1536312" y="5832881"/>
            <a:ext cx="4685494" cy="800179"/>
          </a:xfrm>
          <a:prstGeom prst="rect">
            <a:avLst/>
          </a:prstGeom>
          <a:solidFill>
            <a:srgbClr val="FFF2CC"/>
          </a:solidFill>
          <a:ln>
            <a:noFill/>
          </a:ln>
        </p:spPr>
        <p:txBody>
          <a:bodyPr spcFirstLastPara="1" wrap="square" lIns="121900" tIns="121900" rIns="121900" bIns="121900" anchor="t" anchorCtr="0">
            <a:spAutoFit/>
          </a:bodyPr>
          <a:lstStyle/>
          <a:p>
            <a:r>
              <a:rPr lang="en-US"/>
              <a:t>Larger vocabulary of objects (50 for Juven’s; 47 for GoLD, 11 for Robot Data)</a:t>
            </a:r>
          </a:p>
        </p:txBody>
      </p:sp>
      <p:sp>
        <p:nvSpPr>
          <p:cNvPr id="21" name="Rectangle 20">
            <a:extLst>
              <a:ext uri="{FF2B5EF4-FFF2-40B4-BE49-F238E27FC236}">
                <a16:creationId xmlns:a16="http://schemas.microsoft.com/office/drawing/2014/main" id="{B09BEF6F-8502-BD69-BFE8-D69BAE8D2D23}"/>
              </a:ext>
            </a:extLst>
          </p:cNvPr>
          <p:cNvSpPr/>
          <p:nvPr/>
        </p:nvSpPr>
        <p:spPr>
          <a:xfrm>
            <a:off x="184823" y="2224960"/>
            <a:ext cx="7315203" cy="79061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432;p41">
            <a:extLst>
              <a:ext uri="{FF2B5EF4-FFF2-40B4-BE49-F238E27FC236}">
                <a16:creationId xmlns:a16="http://schemas.microsoft.com/office/drawing/2014/main" id="{C8B136FD-7D3D-86B6-D5E4-748FBE3F6A7C}"/>
              </a:ext>
            </a:extLst>
          </p:cNvPr>
          <p:cNvSpPr txBox="1"/>
          <p:nvPr/>
        </p:nvSpPr>
        <p:spPr>
          <a:xfrm>
            <a:off x="7665395" y="3231923"/>
            <a:ext cx="4314057" cy="800179"/>
          </a:xfrm>
          <a:prstGeom prst="rect">
            <a:avLst/>
          </a:prstGeom>
          <a:solidFill>
            <a:srgbClr val="FFF2CC"/>
          </a:solidFill>
          <a:ln>
            <a:noFill/>
          </a:ln>
        </p:spPr>
        <p:txBody>
          <a:bodyPr spcFirstLastPara="1" wrap="square" lIns="121900" tIns="121900" rIns="121900" bIns="121900" anchor="t" anchorCtr="0">
            <a:spAutoFit/>
          </a:bodyPr>
          <a:lstStyle/>
          <a:p>
            <a:r>
              <a:rPr lang="en-US"/>
              <a:t>ESN-online FL outperformed all the models</a:t>
            </a:r>
          </a:p>
        </p:txBody>
      </p:sp>
    </p:spTree>
    <p:extLst>
      <p:ext uri="{BB962C8B-B14F-4D97-AF65-F5344CB8AC3E}">
        <p14:creationId xmlns:p14="http://schemas.microsoft.com/office/powerpoint/2010/main" val="175645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15" grpId="0" animBg="1"/>
      <p:bldP spid="16" grpId="0" animBg="1"/>
      <p:bldP spid="19" grpId="0" animBg="1"/>
      <p:bldP spid="20" grpId="0" animBg="1"/>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Parameters vs. Valid Error vs. Training Latency</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51</a:t>
            </a:fld>
            <a:endParaRPr lang="en"/>
          </a:p>
        </p:txBody>
      </p:sp>
      <p:pic>
        <p:nvPicPr>
          <p:cNvPr id="6" name="Picture 5" descr="A graph with numbers and colored circles&#10;&#10;Description automatically generated">
            <a:extLst>
              <a:ext uri="{FF2B5EF4-FFF2-40B4-BE49-F238E27FC236}">
                <a16:creationId xmlns:a16="http://schemas.microsoft.com/office/drawing/2014/main" id="{FA3A5DBB-335A-3510-069B-DE521E2B7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00" y="811989"/>
            <a:ext cx="7471359" cy="5903186"/>
          </a:xfrm>
          <a:prstGeom prst="rect">
            <a:avLst/>
          </a:prstGeom>
        </p:spPr>
      </p:pic>
      <p:sp>
        <p:nvSpPr>
          <p:cNvPr id="7" name="Rectangle 6">
            <a:extLst>
              <a:ext uri="{FF2B5EF4-FFF2-40B4-BE49-F238E27FC236}">
                <a16:creationId xmlns:a16="http://schemas.microsoft.com/office/drawing/2014/main" id="{7EBDD1B9-AA95-8CE2-5C93-24EDE17018FA}"/>
              </a:ext>
            </a:extLst>
          </p:cNvPr>
          <p:cNvSpPr/>
          <p:nvPr/>
        </p:nvSpPr>
        <p:spPr>
          <a:xfrm>
            <a:off x="2607013" y="6381345"/>
            <a:ext cx="564204" cy="3338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32;p41">
            <a:extLst>
              <a:ext uri="{FF2B5EF4-FFF2-40B4-BE49-F238E27FC236}">
                <a16:creationId xmlns:a16="http://schemas.microsoft.com/office/drawing/2014/main" id="{14F42CF1-3DD2-5830-E491-1E2C032E76DC}"/>
              </a:ext>
            </a:extLst>
          </p:cNvPr>
          <p:cNvSpPr txBox="1"/>
          <p:nvPr/>
        </p:nvSpPr>
        <p:spPr>
          <a:xfrm>
            <a:off x="7775759" y="2466604"/>
            <a:ext cx="4314057" cy="1077178"/>
          </a:xfrm>
          <a:prstGeom prst="rect">
            <a:avLst/>
          </a:prstGeom>
          <a:solidFill>
            <a:srgbClr val="FFF2CC"/>
          </a:solidFill>
          <a:ln>
            <a:noFill/>
          </a:ln>
        </p:spPr>
        <p:txBody>
          <a:bodyPr spcFirstLastPara="1" wrap="square" lIns="121900" tIns="121900" rIns="121900" bIns="121900" anchor="t" anchorCtr="0">
            <a:spAutoFit/>
          </a:bodyPr>
          <a:lstStyle/>
          <a:p>
            <a:r>
              <a:rPr lang="en-US"/>
              <a:t>ESN-online FL model showcases lower valid error using 124K parameters with a model training latency of 64 seconds</a:t>
            </a:r>
          </a:p>
        </p:txBody>
      </p:sp>
      <p:sp>
        <p:nvSpPr>
          <p:cNvPr id="9" name="Oval 8">
            <a:extLst>
              <a:ext uri="{FF2B5EF4-FFF2-40B4-BE49-F238E27FC236}">
                <a16:creationId xmlns:a16="http://schemas.microsoft.com/office/drawing/2014/main" id="{0CDF9D33-C508-D84A-635F-00FF11AB0305}"/>
              </a:ext>
            </a:extLst>
          </p:cNvPr>
          <p:cNvSpPr/>
          <p:nvPr/>
        </p:nvSpPr>
        <p:spPr>
          <a:xfrm>
            <a:off x="6096000" y="1342417"/>
            <a:ext cx="1131651" cy="2626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32;p41">
            <a:extLst>
              <a:ext uri="{FF2B5EF4-FFF2-40B4-BE49-F238E27FC236}">
                <a16:creationId xmlns:a16="http://schemas.microsoft.com/office/drawing/2014/main" id="{9DC054B4-0963-1469-E238-E2A6715F7351}"/>
              </a:ext>
            </a:extLst>
          </p:cNvPr>
          <p:cNvSpPr txBox="1"/>
          <p:nvPr/>
        </p:nvSpPr>
        <p:spPr>
          <a:xfrm>
            <a:off x="7775759" y="3980807"/>
            <a:ext cx="4314057" cy="1077178"/>
          </a:xfrm>
          <a:prstGeom prst="rect">
            <a:avLst/>
          </a:prstGeom>
          <a:solidFill>
            <a:srgbClr val="FFF2CC"/>
          </a:solidFill>
          <a:ln>
            <a:noFill/>
          </a:ln>
        </p:spPr>
        <p:txBody>
          <a:bodyPr spcFirstLastPara="1" wrap="square" lIns="121900" tIns="121900" rIns="121900" bIns="121900" anchor="t" anchorCtr="0">
            <a:spAutoFit/>
          </a:bodyPr>
          <a:lstStyle/>
          <a:p>
            <a:r>
              <a:rPr lang="en-US"/>
              <a:t>ESN model has better computational complexity in terms of latency and model size.</a:t>
            </a:r>
          </a:p>
        </p:txBody>
      </p:sp>
    </p:spTree>
    <p:extLst>
      <p:ext uri="{BB962C8B-B14F-4D97-AF65-F5344CB8AC3E}">
        <p14:creationId xmlns:p14="http://schemas.microsoft.com/office/powerpoint/2010/main" val="12212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7" name="Google Shape;407;g299ad7074e6_0_4"/>
          <p:cNvPicPr preferRelativeResize="0"/>
          <p:nvPr/>
        </p:nvPicPr>
        <p:blipFill>
          <a:blip r:embed="rId3">
            <a:alphaModFix/>
          </a:blip>
          <a:stretch>
            <a:fillRect/>
          </a:stretch>
        </p:blipFill>
        <p:spPr>
          <a:xfrm>
            <a:off x="38100" y="220717"/>
            <a:ext cx="12192000" cy="6573280"/>
          </a:xfrm>
          <a:prstGeom prst="rect">
            <a:avLst/>
          </a:prstGeom>
          <a:noFill/>
          <a:ln>
            <a:noFill/>
          </a:ln>
        </p:spPr>
      </p:pic>
      <p:sp>
        <p:nvSpPr>
          <p:cNvPr id="408" name="Google Shape;408;g299ad7074e6_0_4"/>
          <p:cNvSpPr txBox="1"/>
          <p:nvPr/>
        </p:nvSpPr>
        <p:spPr>
          <a:xfrm>
            <a:off x="0" y="449725"/>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Partial Conclusions</a:t>
            </a:r>
            <a:endParaRPr sz="2800" b="1">
              <a:solidFill>
                <a:schemeClr val="dk1"/>
              </a:solidFill>
              <a:latin typeface="Helvetica Neue"/>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245B2C1B-8167-E88E-68D8-669088F2E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52</a:t>
            </a:fld>
            <a:endParaRPr lang="en-SG"/>
          </a:p>
        </p:txBody>
      </p:sp>
      <p:sp>
        <p:nvSpPr>
          <p:cNvPr id="8" name="Google Shape;260;g2094abaaa3f_0_131">
            <a:extLst>
              <a:ext uri="{FF2B5EF4-FFF2-40B4-BE49-F238E27FC236}">
                <a16:creationId xmlns:a16="http://schemas.microsoft.com/office/drawing/2014/main" id="{B4A57417-4381-A264-8878-5B89318F822F}"/>
              </a:ext>
            </a:extLst>
          </p:cNvPr>
          <p:cNvSpPr/>
          <p:nvPr/>
        </p:nvSpPr>
        <p:spPr>
          <a:xfrm>
            <a:off x="415047" y="1219042"/>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lvl="0">
              <a:buClr>
                <a:schemeClr val="dk1"/>
              </a:buClr>
              <a:buSzPts val="2800"/>
            </a:pPr>
            <a:r>
              <a:rPr lang="en-US" sz="2000">
                <a:solidFill>
                  <a:schemeClr val="dk1"/>
                </a:solidFill>
                <a:latin typeface="Arial" panose="020B0604020202020204" pitchFamily="34" charset="0"/>
                <a:ea typeface="Helvetica Neue"/>
                <a:cs typeface="Arial" panose="020B0604020202020204" pitchFamily="34" charset="0"/>
                <a:sym typeface="Helvetica Neue"/>
              </a:rPr>
              <a:t>Biologically plausible ESNs have a better trade-off on all three grounded language datasets with better prediction error and low latency.</a:t>
            </a:r>
          </a:p>
        </p:txBody>
      </p:sp>
      <p:sp>
        <p:nvSpPr>
          <p:cNvPr id="9" name="Google Shape;260;g2094abaaa3f_0_131">
            <a:extLst>
              <a:ext uri="{FF2B5EF4-FFF2-40B4-BE49-F238E27FC236}">
                <a16:creationId xmlns:a16="http://schemas.microsoft.com/office/drawing/2014/main" id="{9F59CBB1-67F4-26FE-2DFA-CD2A8F245D72}"/>
              </a:ext>
            </a:extLst>
          </p:cNvPr>
          <p:cNvSpPr/>
          <p:nvPr/>
        </p:nvSpPr>
        <p:spPr>
          <a:xfrm>
            <a:off x="415047" y="2324021"/>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solidFill>
                  <a:schemeClr val="dk1"/>
                </a:solidFill>
                <a:latin typeface="Arial" panose="020B0604020202020204" pitchFamily="34" charset="0"/>
                <a:ea typeface="Calibri"/>
                <a:cs typeface="Arial" panose="020B0604020202020204" pitchFamily="34" charset="0"/>
                <a:sym typeface="Calibri"/>
              </a:rPr>
              <a:t>Fine-tuned BERT representations are more efficient at capturing complex relationship between words.</a:t>
            </a:r>
          </a:p>
        </p:txBody>
      </p:sp>
      <p:sp>
        <p:nvSpPr>
          <p:cNvPr id="10" name="Google Shape;260;g2094abaaa3f_0_131">
            <a:extLst>
              <a:ext uri="{FF2B5EF4-FFF2-40B4-BE49-F238E27FC236}">
                <a16:creationId xmlns:a16="http://schemas.microsoft.com/office/drawing/2014/main" id="{DF100096-D464-1949-0165-398B826C2B2B}"/>
              </a:ext>
            </a:extLst>
          </p:cNvPr>
          <p:cNvSpPr/>
          <p:nvPr/>
        </p:nvSpPr>
        <p:spPr>
          <a:xfrm>
            <a:off x="415047" y="3418462"/>
            <a:ext cx="11361906" cy="924938"/>
          </a:xfrm>
          <a:prstGeom prst="rect">
            <a:avLst/>
          </a:prstGeom>
          <a:solidFill>
            <a:schemeClr val="accent3">
              <a:lumMod val="20000"/>
              <a:lumOff val="8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latin typeface="Arial" panose="020B0604020202020204" pitchFamily="34" charset="0"/>
                <a:cs typeface="Arial" panose="020B0604020202020204" pitchFamily="34" charset="0"/>
              </a:rPr>
              <a:t>ESNs with online learning models are making better predictions during the processing of a sentence.</a:t>
            </a:r>
            <a:endParaRPr lang="en-US" sz="2000">
              <a:solidFill>
                <a:schemeClr val="dk1"/>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41255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7" name="Google Shape;407;g299ad7074e6_0_4"/>
          <p:cNvPicPr preferRelativeResize="0"/>
          <p:nvPr/>
        </p:nvPicPr>
        <p:blipFill>
          <a:blip r:embed="rId3">
            <a:alphaModFix/>
          </a:blip>
          <a:stretch>
            <a:fillRect/>
          </a:stretch>
        </p:blipFill>
        <p:spPr>
          <a:xfrm>
            <a:off x="38100" y="220717"/>
            <a:ext cx="12192000" cy="6573280"/>
          </a:xfrm>
          <a:prstGeom prst="rect">
            <a:avLst/>
          </a:prstGeom>
          <a:noFill/>
          <a:ln>
            <a:noFill/>
          </a:ln>
        </p:spPr>
      </p:pic>
      <p:sp>
        <p:nvSpPr>
          <p:cNvPr id="408" name="Google Shape;408;g299ad7074e6_0_4"/>
          <p:cNvSpPr txBox="1"/>
          <p:nvPr/>
        </p:nvSpPr>
        <p:spPr>
          <a:xfrm>
            <a:off x="0" y="156740"/>
            <a:ext cx="70881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SG" sz="2800" b="1">
                <a:solidFill>
                  <a:schemeClr val="dk1"/>
                </a:solidFill>
                <a:latin typeface="Helvetica Neue"/>
                <a:ea typeface="Helvetica Neue"/>
                <a:cs typeface="Helvetica Neue"/>
                <a:sym typeface="Helvetica Neue"/>
              </a:rPr>
              <a:t>Implications to Neuro-AI</a:t>
            </a:r>
            <a:endParaRPr sz="2800" b="1">
              <a:solidFill>
                <a:schemeClr val="dk1"/>
              </a:solidFill>
              <a:latin typeface="Helvetica Neue"/>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245B2C1B-8167-E88E-68D8-669088F2E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53</a:t>
            </a:fld>
            <a:endParaRPr lang="en-SG"/>
          </a:p>
        </p:txBody>
      </p:sp>
      <p:grpSp>
        <p:nvGrpSpPr>
          <p:cNvPr id="3" name="Google Shape;61;p14">
            <a:extLst>
              <a:ext uri="{FF2B5EF4-FFF2-40B4-BE49-F238E27FC236}">
                <a16:creationId xmlns:a16="http://schemas.microsoft.com/office/drawing/2014/main" id="{8CDB639B-2A80-0868-C2E0-E23F68CBE21B}"/>
              </a:ext>
            </a:extLst>
          </p:cNvPr>
          <p:cNvGrpSpPr/>
          <p:nvPr/>
        </p:nvGrpSpPr>
        <p:grpSpPr>
          <a:xfrm>
            <a:off x="4321863" y="496818"/>
            <a:ext cx="3548274" cy="842500"/>
            <a:chOff x="3280750" y="567750"/>
            <a:chExt cx="3548274" cy="842500"/>
          </a:xfrm>
        </p:grpSpPr>
        <p:pic>
          <p:nvPicPr>
            <p:cNvPr id="4" name="Google Shape;62;p14">
              <a:extLst>
                <a:ext uri="{FF2B5EF4-FFF2-40B4-BE49-F238E27FC236}">
                  <a16:creationId xmlns:a16="http://schemas.microsoft.com/office/drawing/2014/main" id="{681F04E5-76C7-F4E3-F50C-540B12588425}"/>
                </a:ext>
              </a:extLst>
            </p:cNvPr>
            <p:cNvPicPr preferRelativeResize="0"/>
            <p:nvPr/>
          </p:nvPicPr>
          <p:blipFill rotWithShape="1">
            <a:blip r:embed="rId4">
              <a:alphaModFix/>
            </a:blip>
            <a:srcRect l="72334" t="14148" b="61956"/>
            <a:stretch/>
          </p:blipFill>
          <p:spPr>
            <a:xfrm>
              <a:off x="5661725" y="596050"/>
              <a:ext cx="1167299" cy="814200"/>
            </a:xfrm>
            <a:prstGeom prst="rect">
              <a:avLst/>
            </a:prstGeom>
            <a:noFill/>
            <a:ln>
              <a:noFill/>
            </a:ln>
          </p:spPr>
        </p:pic>
        <p:pic>
          <p:nvPicPr>
            <p:cNvPr id="8" name="Google Shape;63;p14">
              <a:extLst>
                <a:ext uri="{FF2B5EF4-FFF2-40B4-BE49-F238E27FC236}">
                  <a16:creationId xmlns:a16="http://schemas.microsoft.com/office/drawing/2014/main" id="{16A49626-0E2A-9555-5F2C-E72DA9703C8D}"/>
                </a:ext>
              </a:extLst>
            </p:cNvPr>
            <p:cNvPicPr preferRelativeResize="0"/>
            <p:nvPr/>
          </p:nvPicPr>
          <p:blipFill>
            <a:blip r:embed="rId5">
              <a:alphaModFix/>
            </a:blip>
            <a:stretch>
              <a:fillRect/>
            </a:stretch>
          </p:blipFill>
          <p:spPr>
            <a:xfrm>
              <a:off x="4487984" y="799675"/>
              <a:ext cx="1096675" cy="350350"/>
            </a:xfrm>
            <a:prstGeom prst="rect">
              <a:avLst/>
            </a:prstGeom>
            <a:noFill/>
            <a:ln>
              <a:noFill/>
            </a:ln>
          </p:spPr>
        </p:pic>
        <p:pic>
          <p:nvPicPr>
            <p:cNvPr id="9" name="Google Shape;64;p14">
              <a:extLst>
                <a:ext uri="{FF2B5EF4-FFF2-40B4-BE49-F238E27FC236}">
                  <a16:creationId xmlns:a16="http://schemas.microsoft.com/office/drawing/2014/main" id="{780E0EB8-0C9F-E922-F652-4E3E7BB1A53B}"/>
                </a:ext>
              </a:extLst>
            </p:cNvPr>
            <p:cNvPicPr preferRelativeResize="0"/>
            <p:nvPr/>
          </p:nvPicPr>
          <p:blipFill rotWithShape="1">
            <a:blip r:embed="rId4">
              <a:alphaModFix/>
            </a:blip>
            <a:srcRect t="14148" r="72334" b="61956"/>
            <a:stretch/>
          </p:blipFill>
          <p:spPr>
            <a:xfrm>
              <a:off x="3280750" y="567750"/>
              <a:ext cx="1167299" cy="814200"/>
            </a:xfrm>
            <a:prstGeom prst="rect">
              <a:avLst/>
            </a:prstGeom>
            <a:noFill/>
            <a:ln>
              <a:noFill/>
            </a:ln>
          </p:spPr>
        </p:pic>
      </p:grpSp>
      <p:cxnSp>
        <p:nvCxnSpPr>
          <p:cNvPr id="10" name="Google Shape;365;g209e7f9bce6_0_96">
            <a:extLst>
              <a:ext uri="{FF2B5EF4-FFF2-40B4-BE49-F238E27FC236}">
                <a16:creationId xmlns:a16="http://schemas.microsoft.com/office/drawing/2014/main" id="{334FB383-DF30-28BA-BF09-3509579708A3}"/>
              </a:ext>
            </a:extLst>
          </p:cNvPr>
          <p:cNvCxnSpPr/>
          <p:nvPr/>
        </p:nvCxnSpPr>
        <p:spPr>
          <a:xfrm flipH="1">
            <a:off x="4681031" y="1521620"/>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11" name="Google Shape;372;g209e7f9bce6_0_96">
            <a:extLst>
              <a:ext uri="{FF2B5EF4-FFF2-40B4-BE49-F238E27FC236}">
                <a16:creationId xmlns:a16="http://schemas.microsoft.com/office/drawing/2014/main" id="{8AB3F419-31F4-D944-ACB4-BBCC1C8F5769}"/>
              </a:ext>
            </a:extLst>
          </p:cNvPr>
          <p:cNvSpPr/>
          <p:nvPr/>
        </p:nvSpPr>
        <p:spPr>
          <a:xfrm>
            <a:off x="1290502" y="1775473"/>
            <a:ext cx="3246757"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i="0" u="none" strike="noStrike" cap="none">
                <a:solidFill>
                  <a:schemeClr val="dk1"/>
                </a:solidFill>
                <a:latin typeface="Helvetica Neue"/>
                <a:ea typeface="Helvetica Neue"/>
                <a:cs typeface="Helvetica Neue"/>
                <a:sym typeface="Helvetica Neue"/>
              </a:rPr>
              <a:t>NLP -&gt; Neurolingustics</a:t>
            </a:r>
            <a:endParaRPr sz="2000" i="0" u="none" strike="noStrike" cap="none">
              <a:solidFill>
                <a:schemeClr val="dk1"/>
              </a:solidFill>
              <a:latin typeface="Helvetica Neue"/>
              <a:ea typeface="Helvetica Neue"/>
              <a:cs typeface="Helvetica Neue"/>
              <a:sym typeface="Helvetica Neue"/>
            </a:endParaRPr>
          </a:p>
        </p:txBody>
      </p:sp>
      <p:sp>
        <p:nvSpPr>
          <p:cNvPr id="12" name="Google Shape;358;g209e7f9bce6_0_96">
            <a:extLst>
              <a:ext uri="{FF2B5EF4-FFF2-40B4-BE49-F238E27FC236}">
                <a16:creationId xmlns:a16="http://schemas.microsoft.com/office/drawing/2014/main" id="{5B828DC7-F1A1-7512-C4BD-AE925DA71E29}"/>
              </a:ext>
            </a:extLst>
          </p:cNvPr>
          <p:cNvSpPr/>
          <p:nvPr/>
        </p:nvSpPr>
        <p:spPr>
          <a:xfrm>
            <a:off x="876731" y="2174129"/>
            <a:ext cx="4510556" cy="4187053"/>
          </a:xfrm>
          <a:prstGeom prst="rect">
            <a:avLst/>
          </a:prstGeom>
          <a:no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66;g209e7f9bce6_0_96">
            <a:extLst>
              <a:ext uri="{FF2B5EF4-FFF2-40B4-BE49-F238E27FC236}">
                <a16:creationId xmlns:a16="http://schemas.microsoft.com/office/drawing/2014/main" id="{32D6B4E0-F4C2-BF8A-2B7B-FF3123E94018}"/>
              </a:ext>
            </a:extLst>
          </p:cNvPr>
          <p:cNvCxnSpPr/>
          <p:nvPr/>
        </p:nvCxnSpPr>
        <p:spPr>
          <a:xfrm>
            <a:off x="7501793" y="1486723"/>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14" name="Google Shape;358;g209e7f9bce6_0_96">
            <a:extLst>
              <a:ext uri="{FF2B5EF4-FFF2-40B4-BE49-F238E27FC236}">
                <a16:creationId xmlns:a16="http://schemas.microsoft.com/office/drawing/2014/main" id="{999D6C45-831F-0D21-DAAA-413FF054700F}"/>
              </a:ext>
            </a:extLst>
          </p:cNvPr>
          <p:cNvSpPr/>
          <p:nvPr/>
        </p:nvSpPr>
        <p:spPr>
          <a:xfrm>
            <a:off x="7240971" y="2174129"/>
            <a:ext cx="4510557" cy="4187054"/>
          </a:xfrm>
          <a:prstGeom prst="rect">
            <a:avLst/>
          </a:prstGeom>
          <a:no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g209e7f9bce6_0_96">
            <a:extLst>
              <a:ext uri="{FF2B5EF4-FFF2-40B4-BE49-F238E27FC236}">
                <a16:creationId xmlns:a16="http://schemas.microsoft.com/office/drawing/2014/main" id="{204D239A-9BB6-24AB-650B-944C60CD4875}"/>
              </a:ext>
            </a:extLst>
          </p:cNvPr>
          <p:cNvSpPr/>
          <p:nvPr/>
        </p:nvSpPr>
        <p:spPr>
          <a:xfrm>
            <a:off x="8090999" y="1775473"/>
            <a:ext cx="3246757"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i="0" u="none" strike="noStrike" cap="none">
                <a:solidFill>
                  <a:schemeClr val="dk1"/>
                </a:solidFill>
                <a:latin typeface="Helvetica Neue"/>
                <a:ea typeface="Helvetica Neue"/>
                <a:cs typeface="Helvetica Neue"/>
                <a:sym typeface="Helvetica Neue"/>
              </a:rPr>
              <a:t>Neurolingustics -&gt; NLP</a:t>
            </a:r>
            <a:endParaRPr sz="2000" i="0" u="none" strike="noStrike" cap="none">
              <a:solidFill>
                <a:schemeClr val="dk1"/>
              </a:solidFill>
              <a:latin typeface="Helvetica Neue"/>
              <a:ea typeface="Helvetica Neue"/>
              <a:cs typeface="Helvetica Neue"/>
              <a:sym typeface="Helvetica Neue"/>
            </a:endParaRPr>
          </a:p>
        </p:txBody>
      </p:sp>
      <p:sp>
        <p:nvSpPr>
          <p:cNvPr id="16" name="Google Shape;260;g2094abaaa3f_0_131">
            <a:extLst>
              <a:ext uri="{FF2B5EF4-FFF2-40B4-BE49-F238E27FC236}">
                <a16:creationId xmlns:a16="http://schemas.microsoft.com/office/drawing/2014/main" id="{23F2A910-2756-B18A-12DE-DBAAE093D745}"/>
              </a:ext>
            </a:extLst>
          </p:cNvPr>
          <p:cNvSpPr/>
          <p:nvPr/>
        </p:nvSpPr>
        <p:spPr>
          <a:xfrm>
            <a:off x="7326078" y="2259149"/>
            <a:ext cx="4340342" cy="1251509"/>
          </a:xfrm>
          <a:prstGeom prst="rect">
            <a:avLst/>
          </a:prstGeom>
          <a:solidFill>
            <a:schemeClr val="tx2">
              <a:lumMod val="10000"/>
              <a:lumOff val="9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latin typeface="Arial" panose="020B0604020202020204" pitchFamily="34" charset="0"/>
                <a:cs typeface="Arial" panose="020B0604020202020204" pitchFamily="34" charset="0"/>
              </a:rPr>
              <a:t>Need LM with deeper understanding of how humans relate characters, discourse during long narratives </a:t>
            </a:r>
            <a:endParaRPr lang="en-US" sz="2000">
              <a:solidFill>
                <a:schemeClr val="dk1"/>
              </a:solidFill>
              <a:latin typeface="Arial" panose="020B0604020202020204" pitchFamily="34" charset="0"/>
              <a:ea typeface="Calibri"/>
              <a:cs typeface="Arial" panose="020B0604020202020204" pitchFamily="34" charset="0"/>
              <a:sym typeface="Calibri"/>
            </a:endParaRPr>
          </a:p>
        </p:txBody>
      </p:sp>
      <p:sp>
        <p:nvSpPr>
          <p:cNvPr id="17" name="Google Shape;260;g2094abaaa3f_0_131">
            <a:extLst>
              <a:ext uri="{FF2B5EF4-FFF2-40B4-BE49-F238E27FC236}">
                <a16:creationId xmlns:a16="http://schemas.microsoft.com/office/drawing/2014/main" id="{0A5D645D-C8A5-2DA6-9115-4014E463A995}"/>
              </a:ext>
            </a:extLst>
          </p:cNvPr>
          <p:cNvSpPr/>
          <p:nvPr/>
        </p:nvSpPr>
        <p:spPr>
          <a:xfrm>
            <a:off x="7326078" y="3641900"/>
            <a:ext cx="4340342" cy="1251509"/>
          </a:xfrm>
          <a:prstGeom prst="rect">
            <a:avLst/>
          </a:prstGeom>
          <a:solidFill>
            <a:schemeClr val="tx2">
              <a:lumMod val="10000"/>
              <a:lumOff val="9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latin typeface="Arial" panose="020B0604020202020204" pitchFamily="34" charset="0"/>
                <a:cs typeface="Arial" panose="020B0604020202020204" pitchFamily="34" charset="0"/>
              </a:rPr>
              <a:t>Need LM models to better evaluate meaningful explainable variance for individual participants</a:t>
            </a:r>
            <a:endParaRPr lang="en-US" sz="2000">
              <a:solidFill>
                <a:schemeClr val="dk1"/>
              </a:solidFill>
              <a:latin typeface="Arial" panose="020B0604020202020204" pitchFamily="34" charset="0"/>
              <a:ea typeface="Calibri"/>
              <a:cs typeface="Arial" panose="020B0604020202020204" pitchFamily="34" charset="0"/>
              <a:sym typeface="Calibri"/>
            </a:endParaRPr>
          </a:p>
        </p:txBody>
      </p:sp>
      <p:sp>
        <p:nvSpPr>
          <p:cNvPr id="18" name="Google Shape;260;g2094abaaa3f_0_131">
            <a:extLst>
              <a:ext uri="{FF2B5EF4-FFF2-40B4-BE49-F238E27FC236}">
                <a16:creationId xmlns:a16="http://schemas.microsoft.com/office/drawing/2014/main" id="{5E9D6CB5-0DC7-28DC-7D7C-E0477AFCB79B}"/>
              </a:ext>
            </a:extLst>
          </p:cNvPr>
          <p:cNvSpPr/>
          <p:nvPr/>
        </p:nvSpPr>
        <p:spPr>
          <a:xfrm>
            <a:off x="7326078" y="5125835"/>
            <a:ext cx="4340342" cy="916829"/>
          </a:xfrm>
          <a:prstGeom prst="rect">
            <a:avLst/>
          </a:prstGeom>
          <a:solidFill>
            <a:schemeClr val="tx2">
              <a:lumMod val="10000"/>
              <a:lumOff val="9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solidFill>
                  <a:schemeClr val="dk1"/>
                </a:solidFill>
                <a:latin typeface="Arial" panose="020B0604020202020204" pitchFamily="34" charset="0"/>
                <a:ea typeface="Calibri"/>
                <a:cs typeface="Arial" panose="020B0604020202020204" pitchFamily="34" charset="0"/>
                <a:sym typeface="Calibri"/>
              </a:rPr>
              <a:t>Need better speech models for end-to-end language comprehension.</a:t>
            </a:r>
          </a:p>
        </p:txBody>
      </p:sp>
      <p:sp>
        <p:nvSpPr>
          <p:cNvPr id="19" name="Google Shape;260;g2094abaaa3f_0_131">
            <a:extLst>
              <a:ext uri="{FF2B5EF4-FFF2-40B4-BE49-F238E27FC236}">
                <a16:creationId xmlns:a16="http://schemas.microsoft.com/office/drawing/2014/main" id="{5F2E1124-CC2F-AA26-0D43-F6729ED4D289}"/>
              </a:ext>
            </a:extLst>
          </p:cNvPr>
          <p:cNvSpPr/>
          <p:nvPr/>
        </p:nvSpPr>
        <p:spPr>
          <a:xfrm>
            <a:off x="979707" y="2272222"/>
            <a:ext cx="4340342" cy="1846650"/>
          </a:xfrm>
          <a:prstGeom prst="rect">
            <a:avLst/>
          </a:prstGeom>
          <a:solidFill>
            <a:schemeClr val="tx2">
              <a:lumMod val="10000"/>
              <a:lumOff val="9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solidFill>
                  <a:schemeClr val="dk1"/>
                </a:solidFill>
                <a:latin typeface="Arial" panose="020B0604020202020204" pitchFamily="34" charset="0"/>
                <a:ea typeface="Calibri"/>
                <a:cs typeface="Arial" panose="020B0604020202020204" pitchFamily="34" charset="0"/>
                <a:sym typeface="Calibri"/>
              </a:rPr>
              <a:t>Disentangling representations allowed us to distinguish syntactic and semantic peaks across language regions at different HRF delays</a:t>
            </a:r>
          </a:p>
        </p:txBody>
      </p:sp>
      <p:sp>
        <p:nvSpPr>
          <p:cNvPr id="20" name="Google Shape;260;g2094abaaa3f_0_131">
            <a:extLst>
              <a:ext uri="{FF2B5EF4-FFF2-40B4-BE49-F238E27FC236}">
                <a16:creationId xmlns:a16="http://schemas.microsoft.com/office/drawing/2014/main" id="{723DD5AD-AD51-6821-C884-6E3D4ACE222A}"/>
              </a:ext>
            </a:extLst>
          </p:cNvPr>
          <p:cNvSpPr/>
          <p:nvPr/>
        </p:nvSpPr>
        <p:spPr>
          <a:xfrm>
            <a:off x="979707" y="4216965"/>
            <a:ext cx="4340342" cy="1846650"/>
          </a:xfrm>
          <a:prstGeom prst="rect">
            <a:avLst/>
          </a:prstGeom>
          <a:solidFill>
            <a:schemeClr val="tx2">
              <a:lumMod val="10000"/>
              <a:lumOff val="90000"/>
            </a:schemeClr>
          </a:solidFill>
          <a:ln>
            <a:noFill/>
          </a:ln>
        </p:spPr>
        <p:txBody>
          <a:bodyPr spcFirstLastPara="1" wrap="square" lIns="91425" tIns="45700" rIns="91425" bIns="45700" anchor="ctr" anchorCtr="0">
            <a:noAutofit/>
          </a:bodyPr>
          <a:lstStyle/>
          <a:p>
            <a:pPr marL="50800" lvl="0">
              <a:buClr>
                <a:schemeClr val="dk1"/>
              </a:buClr>
              <a:buSzPts val="2800"/>
            </a:pPr>
            <a:r>
              <a:rPr lang="en-US" sz="2000">
                <a:solidFill>
                  <a:schemeClr val="dk1"/>
                </a:solidFill>
                <a:latin typeface="Arial" panose="020B0604020202020204" pitchFamily="34" charset="0"/>
                <a:ea typeface="Calibri"/>
                <a:cs typeface="Arial" panose="020B0604020202020204" pitchFamily="34" charset="0"/>
                <a:sym typeface="Calibri"/>
              </a:rPr>
              <a:t>Contextual representations allowed us to indicate that alignment with MEG depends on past context.</a:t>
            </a:r>
          </a:p>
        </p:txBody>
      </p:sp>
    </p:spTree>
    <p:extLst>
      <p:ext uri="{BB962C8B-B14F-4D97-AF65-F5344CB8AC3E}">
        <p14:creationId xmlns:p14="http://schemas.microsoft.com/office/powerpoint/2010/main" val="278863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24"/>
          <p:cNvSpPr txBox="1">
            <a:spLocks noGrp="1"/>
          </p:cNvSpPr>
          <p:nvPr>
            <p:ph type="title"/>
          </p:nvPr>
        </p:nvSpPr>
        <p:spPr>
          <a:xfrm>
            <a:off x="838200" y="365125"/>
            <a:ext cx="10515600" cy="5683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Thank You</a:t>
            </a:r>
            <a:endParaRPr/>
          </a:p>
        </p:txBody>
      </p:sp>
      <p:sp>
        <p:nvSpPr>
          <p:cNvPr id="720" name="Google Shape;720;p24"/>
          <p:cNvSpPr txBox="1"/>
          <p:nvPr/>
        </p:nvSpPr>
        <p:spPr>
          <a:xfrm>
            <a:off x="4544124" y="3194127"/>
            <a:ext cx="251447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Questions?</a:t>
            </a:r>
            <a:endParaRPr/>
          </a:p>
        </p:txBody>
      </p:sp>
      <p:pic>
        <p:nvPicPr>
          <p:cNvPr id="721" name="Google Shape;721;p24" descr="Logo&#10;&#10;Description automatically generated"/>
          <p:cNvPicPr preferRelativeResize="0"/>
          <p:nvPr/>
        </p:nvPicPr>
        <p:blipFill rotWithShape="1">
          <a:blip r:embed="rId3">
            <a:alphaModFix/>
          </a:blip>
          <a:srcRect/>
          <a:stretch/>
        </p:blipFill>
        <p:spPr>
          <a:xfrm>
            <a:off x="273155" y="5129923"/>
            <a:ext cx="1902372" cy="993913"/>
          </a:xfrm>
          <a:prstGeom prst="rect">
            <a:avLst/>
          </a:prstGeom>
          <a:noFill/>
          <a:ln>
            <a:noFill/>
          </a:ln>
        </p:spPr>
      </p:pic>
      <p:pic>
        <p:nvPicPr>
          <p:cNvPr id="722" name="Google Shape;722;p24"/>
          <p:cNvPicPr preferRelativeResize="0"/>
          <p:nvPr/>
        </p:nvPicPr>
        <p:blipFill rotWithShape="1">
          <a:blip r:embed="rId4">
            <a:alphaModFix/>
          </a:blip>
          <a:srcRect/>
          <a:stretch/>
        </p:blipFill>
        <p:spPr>
          <a:xfrm>
            <a:off x="3557129" y="5148970"/>
            <a:ext cx="1337187" cy="993913"/>
          </a:xfrm>
          <a:prstGeom prst="rect">
            <a:avLst/>
          </a:prstGeom>
          <a:noFill/>
          <a:ln>
            <a:noFill/>
          </a:ln>
        </p:spPr>
      </p:pic>
      <p:pic>
        <p:nvPicPr>
          <p:cNvPr id="723" name="Google Shape;723;p24"/>
          <p:cNvPicPr preferRelativeResize="0"/>
          <p:nvPr/>
        </p:nvPicPr>
        <p:blipFill rotWithShape="1">
          <a:blip r:embed="rId5">
            <a:alphaModFix/>
          </a:blip>
          <a:srcRect/>
          <a:stretch/>
        </p:blipFill>
        <p:spPr>
          <a:xfrm>
            <a:off x="10016475" y="5281875"/>
            <a:ext cx="1902374" cy="728101"/>
          </a:xfrm>
          <a:prstGeom prst="rect">
            <a:avLst/>
          </a:prstGeom>
          <a:noFill/>
          <a:ln>
            <a:noFill/>
          </a:ln>
        </p:spPr>
      </p:pic>
      <p:pic>
        <p:nvPicPr>
          <p:cNvPr id="724" name="Google Shape;724;p24" descr="Logo&#10;&#10;Description automatically generated"/>
          <p:cNvPicPr preferRelativeResize="0"/>
          <p:nvPr/>
        </p:nvPicPr>
        <p:blipFill rotWithShape="1">
          <a:blip r:embed="rId6">
            <a:alphaModFix/>
          </a:blip>
          <a:srcRect/>
          <a:stretch/>
        </p:blipFill>
        <p:spPr>
          <a:xfrm>
            <a:off x="6816936" y="5337289"/>
            <a:ext cx="1798476" cy="617273"/>
          </a:xfrm>
          <a:prstGeom prst="rect">
            <a:avLst/>
          </a:prstGeom>
          <a:noFill/>
          <a:ln>
            <a:noFill/>
          </a:ln>
        </p:spPr>
      </p:pic>
      <p:sp>
        <p:nvSpPr>
          <p:cNvPr id="2" name="Slide Number Placeholder 1">
            <a:extLst>
              <a:ext uri="{FF2B5EF4-FFF2-40B4-BE49-F238E27FC236}">
                <a16:creationId xmlns:a16="http://schemas.microsoft.com/office/drawing/2014/main" id="{9DB84C05-3690-2986-A5B2-6646415E5500}"/>
              </a:ext>
            </a:extLst>
          </p:cNvPr>
          <p:cNvSpPr>
            <a:spLocks noGrp="1"/>
          </p:cNvSpPr>
          <p:nvPr>
            <p:ph type="sldNum" idx="12"/>
          </p:nvPr>
        </p:nvSpPr>
        <p:spPr/>
        <p:txBody>
          <a:bodyPr/>
          <a:lstStyle/>
          <a:p>
            <a:fld id="{00000000-1234-1234-1234-123412341234}" type="slidenum">
              <a:rPr lang="en" smtClean="0"/>
              <a:pPr/>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Outline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
                <a:latin typeface="Calibri" panose="020F0502020204030204" pitchFamily="34" charset="0"/>
                <a:cs typeface="Calibri" panose="020F0502020204030204" pitchFamily="34" charset="0"/>
              </a:rPr>
              <a:t>Introduction to neural basis of language comprehesion</a:t>
            </a:r>
          </a:p>
          <a:p>
            <a:pPr marL="846646" lvl="1" indent="-228594">
              <a:spcBef>
                <a:spcPts val="0"/>
              </a:spcBef>
              <a:buSzPts val="2100"/>
            </a:pPr>
            <a:r>
              <a:rPr lang="en-US">
                <a:latin typeface="Calibri" panose="020F0502020204030204" pitchFamily="34" charset="0"/>
                <a:cs typeface="Calibri" panose="020F0502020204030204" pitchFamily="34" charset="0"/>
              </a:rPr>
              <a:t>L</a:t>
            </a:r>
            <a:r>
              <a:rPr lang="en">
                <a:latin typeface="Calibri" panose="020F0502020204030204" pitchFamily="34" charset="0"/>
                <a:cs typeface="Calibri" panose="020F0502020204030204" pitchFamily="34" charset="0"/>
              </a:rPr>
              <a:t>anguage processing with controlled experiments</a:t>
            </a:r>
          </a:p>
          <a:p>
            <a:pPr marL="846646" lvl="1" indent="-228594">
              <a:spcBef>
                <a:spcPts val="0"/>
              </a:spcBef>
              <a:buSzPts val="2100"/>
            </a:pPr>
            <a:r>
              <a:rPr lang="en">
                <a:latin typeface="Calibri" panose="020F0502020204030204" pitchFamily="34" charset="0"/>
                <a:cs typeface="Calibri" panose="020F0502020204030204" pitchFamily="34" charset="0"/>
              </a:rPr>
              <a:t>Ecological stimuli datasets</a:t>
            </a:r>
          </a:p>
          <a:p>
            <a:pPr marL="237061" indent="-228594">
              <a:spcBef>
                <a:spcPts val="0"/>
              </a:spcBef>
              <a:buSzPts val="2100"/>
            </a:pPr>
            <a:r>
              <a:rPr lang="en">
                <a:latin typeface="Calibri" panose="020F0502020204030204" pitchFamily="34" charset="0"/>
                <a:cs typeface="Calibri" panose="020F0502020204030204" pitchFamily="34" charset="0"/>
              </a:rPr>
              <a:t>Deep neural networks and brain alignment: brain encoding and decoding</a:t>
            </a:r>
          </a:p>
          <a:p>
            <a:pPr marL="846646" lvl="1" indent="-228594">
              <a:spcBef>
                <a:spcPts val="0"/>
              </a:spcBef>
              <a:buSzPts val="2100"/>
            </a:pPr>
            <a:r>
              <a:rPr lang="en-US">
                <a:latin typeface="Calibri" panose="020F0502020204030204" pitchFamily="34" charset="0"/>
                <a:cs typeface="Calibri" panose="020F0502020204030204" pitchFamily="34" charset="0"/>
              </a:rPr>
              <a:t>P</a:t>
            </a:r>
            <a:r>
              <a:rPr lang="en">
                <a:latin typeface="Calibri" panose="020F0502020204030204" pitchFamily="34" charset="0"/>
                <a:cs typeface="Calibri" panose="020F0502020204030204" pitchFamily="34" charset="0"/>
              </a:rPr>
              <a:t>ipeline to evaluate language in brain and language in machines</a:t>
            </a:r>
          </a:p>
          <a:p>
            <a:pPr marL="237061" indent="-228594">
              <a:spcBef>
                <a:spcPts val="0"/>
              </a:spcBef>
              <a:buSzPts val="2100"/>
            </a:pPr>
            <a:r>
              <a:rPr lang="en">
                <a:latin typeface="Calibri" panose="020F0502020204030204" pitchFamily="34" charset="0"/>
                <a:cs typeface="Calibri" panose="020F0502020204030204" pitchFamily="34" charset="0"/>
              </a:rPr>
              <a:t>Research questions</a:t>
            </a:r>
          </a:p>
          <a:p>
            <a:pPr marL="237061" indent="-228594">
              <a:spcBef>
                <a:spcPts val="0"/>
              </a:spcBef>
              <a:buSzPts val="2100"/>
            </a:pPr>
            <a:r>
              <a:rPr lang="en">
                <a:latin typeface="Calibri" panose="020F0502020204030204" pitchFamily="34" charset="0"/>
                <a:cs typeface="Calibri" panose="020F0502020204030204" pitchFamily="34" charset="0"/>
              </a:rPr>
              <a:t>Implications</a:t>
            </a: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55</a:t>
            </a:fld>
            <a:endParaRPr/>
          </a:p>
        </p:txBody>
      </p:sp>
    </p:spTree>
    <p:extLst>
      <p:ext uri="{BB962C8B-B14F-4D97-AF65-F5344CB8AC3E}">
        <p14:creationId xmlns:p14="http://schemas.microsoft.com/office/powerpoint/2010/main" val="2812680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US">
                <a:latin typeface="Calibri" panose="020F0502020204030204" pitchFamily="34" charset="0"/>
                <a:cs typeface="Calibri" panose="020F0502020204030204" pitchFamily="34" charset="0"/>
              </a:rPr>
              <a:t>How human brain utilizes </a:t>
            </a:r>
            <a:r>
              <a:rPr lang="en-US" b="1">
                <a:latin typeface="Calibri" panose="020F0502020204030204" pitchFamily="34" charset="0"/>
                <a:cs typeface="Calibri" panose="020F0502020204030204" pitchFamily="34" charset="0"/>
              </a:rPr>
              <a:t>contextual information </a:t>
            </a:r>
            <a:r>
              <a:rPr lang="en-US">
                <a:latin typeface="Calibri" panose="020F0502020204030204" pitchFamily="34" charset="0"/>
                <a:cs typeface="Calibri" panose="020F0502020204030204" pitchFamily="34" charset="0"/>
              </a:rPr>
              <a:t>through time to </a:t>
            </a:r>
            <a:r>
              <a:rPr lang="en-US" b="1">
                <a:latin typeface="Calibri" panose="020F0502020204030204" pitchFamily="34" charset="0"/>
                <a:cs typeface="Calibri" panose="020F0502020204030204" pitchFamily="34" charset="0"/>
              </a:rPr>
              <a:t>process words during narrative story listening</a:t>
            </a:r>
            <a:r>
              <a:rPr lang="en-US">
                <a:latin typeface="Calibri" panose="020F0502020204030204" pitchFamily="34" charset="0"/>
                <a:cs typeface="Calibri" panose="020F0502020204030204" pitchFamily="34" charset="0"/>
              </a:rPr>
              <a:t>?</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Do </a:t>
            </a:r>
            <a:r>
              <a:rPr lang="en-US" b="1">
                <a:latin typeface="Calibri" panose="020F0502020204030204" pitchFamily="34" charset="0"/>
                <a:cs typeface="Calibri" panose="020F0502020204030204" pitchFamily="34" charset="0"/>
              </a:rPr>
              <a:t>language models </a:t>
            </a:r>
            <a:r>
              <a:rPr lang="en-US">
                <a:latin typeface="Calibri" panose="020F0502020204030204" pitchFamily="34" charset="0"/>
                <a:cs typeface="Calibri" panose="020F0502020204030204" pitchFamily="34" charset="0"/>
              </a:rPr>
              <a:t>that process </a:t>
            </a:r>
            <a:r>
              <a:rPr lang="en-US" b="1">
                <a:latin typeface="Calibri" panose="020F0502020204030204" pitchFamily="34" charset="0"/>
                <a:cs typeface="Calibri" panose="020F0502020204030204" pitchFamily="34" charset="0"/>
              </a:rPr>
              <a:t>longer sequences </a:t>
            </a:r>
            <a:r>
              <a:rPr lang="en-US">
                <a:latin typeface="Calibri" panose="020F0502020204030204" pitchFamily="34" charset="0"/>
                <a:cs typeface="Calibri" panose="020F0502020204030204" pitchFamily="34" charset="0"/>
              </a:rPr>
              <a:t>align better with human participants </a:t>
            </a:r>
            <a:r>
              <a:rPr lang="en-US" b="0" i="0">
                <a:solidFill>
                  <a:srgbClr val="0D0D0D"/>
                </a:solidFill>
                <a:effectLst/>
                <a:highlight>
                  <a:srgbClr val="FFFFFF"/>
                </a:highlight>
                <a:latin typeface="Söhne"/>
              </a:rPr>
              <a:t>during </a:t>
            </a:r>
            <a:r>
              <a:rPr lang="en-US" b="1" i="0">
                <a:solidFill>
                  <a:srgbClr val="0D0D0D"/>
                </a:solidFill>
                <a:effectLst/>
                <a:highlight>
                  <a:srgbClr val="FFFFFF"/>
                </a:highlight>
                <a:latin typeface="Söhne"/>
              </a:rPr>
              <a:t>long narrative story listening</a:t>
            </a:r>
            <a:r>
              <a:rPr lang="en-US" b="0" i="0">
                <a:solidFill>
                  <a:srgbClr val="0D0D0D"/>
                </a:solidFill>
                <a:effectLst/>
                <a:highlight>
                  <a:srgbClr val="FFFFFF"/>
                </a:highlight>
                <a:latin typeface="Söhne"/>
              </a:rPr>
              <a:t>?</a:t>
            </a:r>
            <a:endParaRPr lang="en-US">
              <a:latin typeface="Calibri" panose="020F0502020204030204" pitchFamily="34" charset="0"/>
              <a:cs typeface="Calibri" panose="020F0502020204030204" pitchFamily="34" charset="0"/>
            </a:endParaRP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How the intricate processing of </a:t>
            </a:r>
            <a:r>
              <a:rPr lang="en-US" b="1">
                <a:latin typeface="Calibri" panose="020F0502020204030204" pitchFamily="34" charset="0"/>
                <a:cs typeface="Calibri" panose="020F0502020204030204" pitchFamily="34" charset="0"/>
              </a:rPr>
              <a:t>diverse language regions </a:t>
            </a:r>
            <a:r>
              <a:rPr lang="en-US">
                <a:latin typeface="Calibri" panose="020F0502020204030204" pitchFamily="34" charset="0"/>
                <a:cs typeface="Calibri" panose="020F0502020204030204" pitchFamily="34" charset="0"/>
              </a:rPr>
              <a:t>within the brain is </a:t>
            </a:r>
            <a:r>
              <a:rPr lang="en-US" b="1">
                <a:latin typeface="Calibri" panose="020F0502020204030204" pitchFamily="34" charset="0"/>
                <a:cs typeface="Calibri" panose="020F0502020204030204" pitchFamily="34" charset="0"/>
              </a:rPr>
              <a:t>impacted by delays </a:t>
            </a:r>
            <a:r>
              <a:rPr lang="en-US">
                <a:latin typeface="Calibri" panose="020F0502020204030204" pitchFamily="34" charset="0"/>
                <a:cs typeface="Calibri" panose="020F0502020204030204" pitchFamily="34" charset="0"/>
              </a:rPr>
              <a:t>in the Hemodynamic Response Function (HRF)?</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How </a:t>
            </a:r>
            <a:r>
              <a:rPr lang="en-US" b="1">
                <a:latin typeface="Calibri" panose="020F0502020204030204" pitchFamily="34" charset="0"/>
                <a:cs typeface="Calibri" panose="020F0502020204030204" pitchFamily="34" charset="0"/>
              </a:rPr>
              <a:t>model's ability </a:t>
            </a:r>
            <a:r>
              <a:rPr lang="en-US">
                <a:latin typeface="Calibri" panose="020F0502020204030204" pitchFamily="34" charset="0"/>
                <a:cs typeface="Calibri" panose="020F0502020204030204" pitchFamily="34" charset="0"/>
              </a:rPr>
              <a:t>to learn </a:t>
            </a:r>
            <a:r>
              <a:rPr lang="en-US" b="1">
                <a:latin typeface="Calibri" panose="020F0502020204030204" pitchFamily="34" charset="0"/>
                <a:cs typeface="Calibri" panose="020F0502020204030204" pitchFamily="34" charset="0"/>
              </a:rPr>
              <a:t>semantic concepts </a:t>
            </a:r>
            <a:r>
              <a:rPr lang="en-US">
                <a:latin typeface="Calibri" panose="020F0502020204030204" pitchFamily="34" charset="0"/>
                <a:cs typeface="Calibri" panose="020F0502020204030204" pitchFamily="34" charset="0"/>
              </a:rPr>
              <a:t>through cross-situational learning in </a:t>
            </a:r>
            <a:r>
              <a:rPr lang="en-US" b="1">
                <a:latin typeface="Calibri" panose="020F0502020204030204" pitchFamily="34" charset="0"/>
                <a:cs typeface="Calibri" panose="020F0502020204030204" pitchFamily="34" charset="0"/>
              </a:rPr>
              <a:t>noisy supervision</a:t>
            </a:r>
            <a:r>
              <a:rPr lang="en-US">
                <a:latin typeface="Calibri" panose="020F0502020204030204" pitchFamily="34" charset="0"/>
                <a:cs typeface="Calibri" panose="020F0502020204030204" pitchFamily="34" charset="0"/>
              </a:rPr>
              <a:t>?</a:t>
            </a:r>
          </a:p>
          <a:p>
            <a:pPr marL="237061" indent="-228594">
              <a:spcBef>
                <a:spcPts val="0"/>
              </a:spcBef>
              <a:buSzPts val="2100"/>
            </a:pPr>
            <a:endParaRPr lang="en">
              <a:latin typeface="Calibri" panose="020F0502020204030204" pitchFamily="34" charset="0"/>
              <a:cs typeface="Calibri" panose="020F0502020204030204" pitchFamily="34" charset="0"/>
            </a:endParaRPr>
          </a:p>
          <a:p>
            <a:pPr marL="237061" indent="-228594">
              <a:spcBef>
                <a:spcPts val="0"/>
              </a:spcBef>
              <a:buSzPts val="2100"/>
            </a:pP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56</a:t>
            </a:fld>
            <a:endParaRPr/>
          </a:p>
        </p:txBody>
      </p:sp>
    </p:spTree>
    <p:extLst>
      <p:ext uri="{BB962C8B-B14F-4D97-AF65-F5344CB8AC3E}">
        <p14:creationId xmlns:p14="http://schemas.microsoft.com/office/powerpoint/2010/main" val="205607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US">
                <a:latin typeface="Calibri" panose="020F0502020204030204" pitchFamily="34" charset="0"/>
                <a:cs typeface="Calibri" panose="020F0502020204030204" pitchFamily="34" charset="0"/>
              </a:rPr>
              <a:t>How human brain utilizes </a:t>
            </a:r>
            <a:r>
              <a:rPr lang="en-US" b="1">
                <a:latin typeface="Calibri" panose="020F0502020204030204" pitchFamily="34" charset="0"/>
                <a:cs typeface="Calibri" panose="020F0502020204030204" pitchFamily="34" charset="0"/>
              </a:rPr>
              <a:t>contextual information </a:t>
            </a:r>
            <a:r>
              <a:rPr lang="en-US">
                <a:latin typeface="Calibri" panose="020F0502020204030204" pitchFamily="34" charset="0"/>
                <a:cs typeface="Calibri" panose="020F0502020204030204" pitchFamily="34" charset="0"/>
              </a:rPr>
              <a:t>through time to </a:t>
            </a:r>
            <a:r>
              <a:rPr lang="en-US" b="1">
                <a:latin typeface="Calibri" panose="020F0502020204030204" pitchFamily="34" charset="0"/>
                <a:cs typeface="Calibri" panose="020F0502020204030204" pitchFamily="34" charset="0"/>
              </a:rPr>
              <a:t>process words during narrative story listening</a:t>
            </a:r>
            <a:r>
              <a:rPr lang="en-US">
                <a:latin typeface="Calibri" panose="020F0502020204030204" pitchFamily="34" charset="0"/>
                <a:cs typeface="Calibri" panose="020F0502020204030204" pitchFamily="34" charset="0"/>
              </a:rPr>
              <a:t>?</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Do </a:t>
            </a:r>
            <a:r>
              <a:rPr lang="en-US" b="1">
                <a:solidFill>
                  <a:schemeClr val="bg2"/>
                </a:solidFill>
                <a:latin typeface="Calibri" panose="020F0502020204030204" pitchFamily="34" charset="0"/>
                <a:cs typeface="Calibri" panose="020F0502020204030204" pitchFamily="34" charset="0"/>
              </a:rPr>
              <a:t>language models </a:t>
            </a:r>
            <a:r>
              <a:rPr lang="en-US">
                <a:solidFill>
                  <a:schemeClr val="bg2"/>
                </a:solidFill>
                <a:latin typeface="Calibri" panose="020F0502020204030204" pitchFamily="34" charset="0"/>
                <a:cs typeface="Calibri" panose="020F0502020204030204" pitchFamily="34" charset="0"/>
              </a:rPr>
              <a:t>that process </a:t>
            </a:r>
            <a:r>
              <a:rPr lang="en-US" b="1">
                <a:solidFill>
                  <a:schemeClr val="bg2"/>
                </a:solidFill>
                <a:latin typeface="Calibri" panose="020F0502020204030204" pitchFamily="34" charset="0"/>
                <a:cs typeface="Calibri" panose="020F0502020204030204" pitchFamily="34" charset="0"/>
              </a:rPr>
              <a:t>longer sequences </a:t>
            </a:r>
            <a:r>
              <a:rPr lang="en-US">
                <a:solidFill>
                  <a:schemeClr val="bg2"/>
                </a:solidFill>
                <a:latin typeface="Calibri" panose="020F0502020204030204" pitchFamily="34" charset="0"/>
                <a:cs typeface="Calibri" panose="020F0502020204030204" pitchFamily="34" charset="0"/>
              </a:rPr>
              <a:t>align better with human participants </a:t>
            </a:r>
            <a:r>
              <a:rPr lang="en-US" b="0" i="0">
                <a:solidFill>
                  <a:schemeClr val="bg2"/>
                </a:solidFill>
                <a:effectLst/>
                <a:highlight>
                  <a:srgbClr val="FFFFFF"/>
                </a:highlight>
                <a:latin typeface="Söhne"/>
              </a:rPr>
              <a:t>during </a:t>
            </a:r>
            <a:r>
              <a:rPr lang="en-US" b="1" i="0">
                <a:solidFill>
                  <a:schemeClr val="bg2"/>
                </a:solidFill>
                <a:effectLst/>
                <a:highlight>
                  <a:srgbClr val="FFFFFF"/>
                </a:highlight>
                <a:latin typeface="Söhne"/>
              </a:rPr>
              <a:t>long narrative story listening</a:t>
            </a:r>
            <a:r>
              <a:rPr lang="en-US" b="0" i="0">
                <a:solidFill>
                  <a:schemeClr val="bg2"/>
                </a:solidFill>
                <a:effectLst/>
                <a:highlight>
                  <a:srgbClr val="FFFFFF"/>
                </a:highlight>
                <a:latin typeface="Söhne"/>
              </a:rPr>
              <a:t>?</a:t>
            </a:r>
            <a:endParaRPr lang="en-US">
              <a:solidFill>
                <a:schemeClr val="bg2"/>
              </a:solidFill>
              <a:latin typeface="Calibri" panose="020F0502020204030204" pitchFamily="34" charset="0"/>
              <a:cs typeface="Calibri" panose="020F0502020204030204" pitchFamily="34" charset="0"/>
            </a:endParaRP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the intricate processing of </a:t>
            </a:r>
            <a:r>
              <a:rPr lang="en-US" b="1">
                <a:solidFill>
                  <a:schemeClr val="bg2"/>
                </a:solidFill>
                <a:latin typeface="Calibri" panose="020F0502020204030204" pitchFamily="34" charset="0"/>
                <a:cs typeface="Calibri" panose="020F0502020204030204" pitchFamily="34" charset="0"/>
              </a:rPr>
              <a:t>diverse language regions </a:t>
            </a:r>
            <a:r>
              <a:rPr lang="en-US">
                <a:solidFill>
                  <a:schemeClr val="bg2"/>
                </a:solidFill>
                <a:latin typeface="Calibri" panose="020F0502020204030204" pitchFamily="34" charset="0"/>
                <a:cs typeface="Calibri" panose="020F0502020204030204" pitchFamily="34" charset="0"/>
              </a:rPr>
              <a:t>within the brain is </a:t>
            </a:r>
            <a:r>
              <a:rPr lang="en-US" b="1">
                <a:solidFill>
                  <a:schemeClr val="bg2"/>
                </a:solidFill>
                <a:latin typeface="Calibri" panose="020F0502020204030204" pitchFamily="34" charset="0"/>
                <a:cs typeface="Calibri" panose="020F0502020204030204" pitchFamily="34" charset="0"/>
              </a:rPr>
              <a:t>impacted by delays </a:t>
            </a:r>
            <a:r>
              <a:rPr lang="en-US">
                <a:solidFill>
                  <a:schemeClr val="bg2"/>
                </a:solidFill>
                <a:latin typeface="Calibri" panose="020F0502020204030204" pitchFamily="34" charset="0"/>
                <a:cs typeface="Calibri" panose="020F0502020204030204" pitchFamily="34" charset="0"/>
              </a:rPr>
              <a:t>in the Hemodynamic Response Function (HRF)?</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a:t>
            </a:r>
            <a:r>
              <a:rPr lang="en-US" b="1">
                <a:solidFill>
                  <a:schemeClr val="bg2"/>
                </a:solidFill>
                <a:latin typeface="Calibri" panose="020F0502020204030204" pitchFamily="34" charset="0"/>
                <a:cs typeface="Calibri" panose="020F0502020204030204" pitchFamily="34" charset="0"/>
              </a:rPr>
              <a:t>model's ability </a:t>
            </a:r>
            <a:r>
              <a:rPr lang="en-US">
                <a:solidFill>
                  <a:schemeClr val="bg2"/>
                </a:solidFill>
                <a:latin typeface="Calibri" panose="020F0502020204030204" pitchFamily="34" charset="0"/>
                <a:cs typeface="Calibri" panose="020F0502020204030204" pitchFamily="34" charset="0"/>
              </a:rPr>
              <a:t>to learn </a:t>
            </a:r>
            <a:r>
              <a:rPr lang="en-US" b="1">
                <a:solidFill>
                  <a:schemeClr val="bg2"/>
                </a:solidFill>
                <a:latin typeface="Calibri" panose="020F0502020204030204" pitchFamily="34" charset="0"/>
                <a:cs typeface="Calibri" panose="020F0502020204030204" pitchFamily="34" charset="0"/>
              </a:rPr>
              <a:t>semantic concepts </a:t>
            </a:r>
            <a:r>
              <a:rPr lang="en-US">
                <a:solidFill>
                  <a:schemeClr val="bg2"/>
                </a:solidFill>
                <a:latin typeface="Calibri" panose="020F0502020204030204" pitchFamily="34" charset="0"/>
                <a:cs typeface="Calibri" panose="020F0502020204030204" pitchFamily="34" charset="0"/>
              </a:rPr>
              <a:t>through cross-situational learning in </a:t>
            </a:r>
            <a:r>
              <a:rPr lang="en-US" b="1">
                <a:solidFill>
                  <a:schemeClr val="bg2"/>
                </a:solidFill>
                <a:latin typeface="Calibri" panose="020F0502020204030204" pitchFamily="34" charset="0"/>
                <a:cs typeface="Calibri" panose="020F0502020204030204" pitchFamily="34" charset="0"/>
              </a:rPr>
              <a:t>noisy supervision</a:t>
            </a:r>
            <a:r>
              <a:rPr lang="en-US">
                <a:solidFill>
                  <a:schemeClr val="bg2"/>
                </a:solidFill>
                <a:latin typeface="Calibri" panose="020F0502020204030204" pitchFamily="34" charset="0"/>
                <a:cs typeface="Calibri" panose="020F0502020204030204" pitchFamily="34" charset="0"/>
              </a:rPr>
              <a:t>?</a:t>
            </a:r>
          </a:p>
          <a:p>
            <a:pPr marL="237061" indent="-228594">
              <a:spcBef>
                <a:spcPts val="0"/>
              </a:spcBef>
              <a:buSzPts val="2100"/>
            </a:pPr>
            <a:endParaRPr lang="en">
              <a:latin typeface="Calibri" panose="020F0502020204030204" pitchFamily="34" charset="0"/>
              <a:cs typeface="Calibri" panose="020F0502020204030204" pitchFamily="34" charset="0"/>
            </a:endParaRPr>
          </a:p>
          <a:p>
            <a:pPr marL="237061" indent="-228594">
              <a:spcBef>
                <a:spcPts val="0"/>
              </a:spcBef>
              <a:buSzPts val="2100"/>
            </a:pP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57</a:t>
            </a:fld>
            <a:endParaRPr/>
          </a:p>
        </p:txBody>
      </p:sp>
    </p:spTree>
    <p:extLst>
      <p:ext uri="{BB962C8B-B14F-4D97-AF65-F5344CB8AC3E}">
        <p14:creationId xmlns:p14="http://schemas.microsoft.com/office/powerpoint/2010/main" val="3337379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human brain utilizes </a:t>
            </a:r>
            <a:r>
              <a:rPr lang="en-US" b="1">
                <a:solidFill>
                  <a:schemeClr val="bg2"/>
                </a:solidFill>
                <a:latin typeface="Calibri" panose="020F0502020204030204" pitchFamily="34" charset="0"/>
                <a:cs typeface="Calibri" panose="020F0502020204030204" pitchFamily="34" charset="0"/>
              </a:rPr>
              <a:t>contextual information </a:t>
            </a:r>
            <a:r>
              <a:rPr lang="en-US">
                <a:solidFill>
                  <a:schemeClr val="bg2"/>
                </a:solidFill>
                <a:latin typeface="Calibri" panose="020F0502020204030204" pitchFamily="34" charset="0"/>
                <a:cs typeface="Calibri" panose="020F0502020204030204" pitchFamily="34" charset="0"/>
              </a:rPr>
              <a:t>through time to </a:t>
            </a:r>
            <a:r>
              <a:rPr lang="en-US" b="1">
                <a:solidFill>
                  <a:schemeClr val="bg2"/>
                </a:solidFill>
                <a:latin typeface="Calibri" panose="020F0502020204030204" pitchFamily="34" charset="0"/>
                <a:cs typeface="Calibri" panose="020F0502020204030204" pitchFamily="34" charset="0"/>
              </a:rPr>
              <a:t>process words during narrative story listening</a:t>
            </a:r>
            <a:r>
              <a:rPr lang="en-US">
                <a:solidFill>
                  <a:schemeClr val="bg2"/>
                </a:solidFill>
                <a:latin typeface="Calibri" panose="020F0502020204030204" pitchFamily="34" charset="0"/>
                <a:cs typeface="Calibri" panose="020F0502020204030204" pitchFamily="34" charset="0"/>
              </a:rPr>
              <a:t>?</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Do </a:t>
            </a:r>
            <a:r>
              <a:rPr lang="en-US" b="1">
                <a:latin typeface="Calibri" panose="020F0502020204030204" pitchFamily="34" charset="0"/>
                <a:cs typeface="Calibri" panose="020F0502020204030204" pitchFamily="34" charset="0"/>
              </a:rPr>
              <a:t>language models </a:t>
            </a:r>
            <a:r>
              <a:rPr lang="en-US">
                <a:latin typeface="Calibri" panose="020F0502020204030204" pitchFamily="34" charset="0"/>
                <a:cs typeface="Calibri" panose="020F0502020204030204" pitchFamily="34" charset="0"/>
              </a:rPr>
              <a:t>that process </a:t>
            </a:r>
            <a:r>
              <a:rPr lang="en-US" b="1">
                <a:latin typeface="Calibri" panose="020F0502020204030204" pitchFamily="34" charset="0"/>
                <a:cs typeface="Calibri" panose="020F0502020204030204" pitchFamily="34" charset="0"/>
              </a:rPr>
              <a:t>longer sequences </a:t>
            </a:r>
            <a:r>
              <a:rPr lang="en-US">
                <a:latin typeface="Calibri" panose="020F0502020204030204" pitchFamily="34" charset="0"/>
                <a:cs typeface="Calibri" panose="020F0502020204030204" pitchFamily="34" charset="0"/>
              </a:rPr>
              <a:t>align better with human participants </a:t>
            </a:r>
            <a:r>
              <a:rPr lang="en-US" b="0" i="0">
                <a:effectLst/>
                <a:highlight>
                  <a:srgbClr val="FFFFFF"/>
                </a:highlight>
                <a:latin typeface="Söhne"/>
              </a:rPr>
              <a:t>during </a:t>
            </a:r>
            <a:r>
              <a:rPr lang="en-US" b="1" i="0">
                <a:effectLst/>
                <a:highlight>
                  <a:srgbClr val="FFFFFF"/>
                </a:highlight>
                <a:latin typeface="Söhne"/>
              </a:rPr>
              <a:t>long narrative story listening</a:t>
            </a:r>
            <a:r>
              <a:rPr lang="en-US" b="0" i="0">
                <a:effectLst/>
                <a:highlight>
                  <a:srgbClr val="FFFFFF"/>
                </a:highlight>
                <a:latin typeface="Söhne"/>
              </a:rPr>
              <a:t>?</a:t>
            </a:r>
            <a:endParaRPr lang="en-US">
              <a:latin typeface="Calibri" panose="020F0502020204030204" pitchFamily="34" charset="0"/>
              <a:cs typeface="Calibri" panose="020F0502020204030204" pitchFamily="34" charset="0"/>
            </a:endParaRP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the intricate processing of </a:t>
            </a:r>
            <a:r>
              <a:rPr lang="en-US" b="1">
                <a:solidFill>
                  <a:schemeClr val="bg2"/>
                </a:solidFill>
                <a:latin typeface="Calibri" panose="020F0502020204030204" pitchFamily="34" charset="0"/>
                <a:cs typeface="Calibri" panose="020F0502020204030204" pitchFamily="34" charset="0"/>
              </a:rPr>
              <a:t>diverse language regions </a:t>
            </a:r>
            <a:r>
              <a:rPr lang="en-US">
                <a:solidFill>
                  <a:schemeClr val="bg2"/>
                </a:solidFill>
                <a:latin typeface="Calibri" panose="020F0502020204030204" pitchFamily="34" charset="0"/>
                <a:cs typeface="Calibri" panose="020F0502020204030204" pitchFamily="34" charset="0"/>
              </a:rPr>
              <a:t>within the brain is </a:t>
            </a:r>
            <a:r>
              <a:rPr lang="en-US" b="1">
                <a:solidFill>
                  <a:schemeClr val="bg2"/>
                </a:solidFill>
                <a:latin typeface="Calibri" panose="020F0502020204030204" pitchFamily="34" charset="0"/>
                <a:cs typeface="Calibri" panose="020F0502020204030204" pitchFamily="34" charset="0"/>
              </a:rPr>
              <a:t>impacted by delays </a:t>
            </a:r>
            <a:r>
              <a:rPr lang="en-US">
                <a:solidFill>
                  <a:schemeClr val="bg2"/>
                </a:solidFill>
                <a:latin typeface="Calibri" panose="020F0502020204030204" pitchFamily="34" charset="0"/>
                <a:cs typeface="Calibri" panose="020F0502020204030204" pitchFamily="34" charset="0"/>
              </a:rPr>
              <a:t>in the Hemodynamic Response Function (HRF)?</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a:t>
            </a:r>
            <a:r>
              <a:rPr lang="en-US" b="1">
                <a:solidFill>
                  <a:schemeClr val="bg2"/>
                </a:solidFill>
                <a:latin typeface="Calibri" panose="020F0502020204030204" pitchFamily="34" charset="0"/>
                <a:cs typeface="Calibri" panose="020F0502020204030204" pitchFamily="34" charset="0"/>
              </a:rPr>
              <a:t>model's ability </a:t>
            </a:r>
            <a:r>
              <a:rPr lang="en-US">
                <a:solidFill>
                  <a:schemeClr val="bg2"/>
                </a:solidFill>
                <a:latin typeface="Calibri" panose="020F0502020204030204" pitchFamily="34" charset="0"/>
                <a:cs typeface="Calibri" panose="020F0502020204030204" pitchFamily="34" charset="0"/>
              </a:rPr>
              <a:t>to learn </a:t>
            </a:r>
            <a:r>
              <a:rPr lang="en-US" b="1">
                <a:solidFill>
                  <a:schemeClr val="bg2"/>
                </a:solidFill>
                <a:latin typeface="Calibri" panose="020F0502020204030204" pitchFamily="34" charset="0"/>
                <a:cs typeface="Calibri" panose="020F0502020204030204" pitchFamily="34" charset="0"/>
              </a:rPr>
              <a:t>semantic concepts </a:t>
            </a:r>
            <a:r>
              <a:rPr lang="en-US">
                <a:solidFill>
                  <a:schemeClr val="bg2"/>
                </a:solidFill>
                <a:latin typeface="Calibri" panose="020F0502020204030204" pitchFamily="34" charset="0"/>
                <a:cs typeface="Calibri" panose="020F0502020204030204" pitchFamily="34" charset="0"/>
              </a:rPr>
              <a:t>through cross-situational learning in </a:t>
            </a:r>
            <a:r>
              <a:rPr lang="en-US" b="1">
                <a:solidFill>
                  <a:schemeClr val="bg2"/>
                </a:solidFill>
                <a:latin typeface="Calibri" panose="020F0502020204030204" pitchFamily="34" charset="0"/>
                <a:cs typeface="Calibri" panose="020F0502020204030204" pitchFamily="34" charset="0"/>
              </a:rPr>
              <a:t>noisy supervision</a:t>
            </a:r>
            <a:r>
              <a:rPr lang="en-US">
                <a:solidFill>
                  <a:schemeClr val="bg2"/>
                </a:solidFill>
                <a:latin typeface="Calibri" panose="020F0502020204030204" pitchFamily="34" charset="0"/>
                <a:cs typeface="Calibri" panose="020F0502020204030204" pitchFamily="34" charset="0"/>
              </a:rPr>
              <a:t>?</a:t>
            </a:r>
          </a:p>
          <a:p>
            <a:pPr marL="237061" indent="-228594">
              <a:spcBef>
                <a:spcPts val="0"/>
              </a:spcBef>
              <a:buSzPts val="2100"/>
            </a:pPr>
            <a:endParaRPr lang="en">
              <a:latin typeface="Calibri" panose="020F0502020204030204" pitchFamily="34" charset="0"/>
              <a:cs typeface="Calibri" panose="020F0502020204030204" pitchFamily="34" charset="0"/>
            </a:endParaRPr>
          </a:p>
          <a:p>
            <a:pPr marL="237061" indent="-228594">
              <a:spcBef>
                <a:spcPts val="0"/>
              </a:spcBef>
              <a:buSzPts val="2100"/>
            </a:pP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58</a:t>
            </a:fld>
            <a:endParaRPr/>
          </a:p>
        </p:txBody>
      </p:sp>
    </p:spTree>
    <p:extLst>
      <p:ext uri="{BB962C8B-B14F-4D97-AF65-F5344CB8AC3E}">
        <p14:creationId xmlns:p14="http://schemas.microsoft.com/office/powerpoint/2010/main" val="1140929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human brain utilizes </a:t>
            </a:r>
            <a:r>
              <a:rPr lang="en-US" b="1">
                <a:solidFill>
                  <a:schemeClr val="bg2"/>
                </a:solidFill>
                <a:latin typeface="Calibri" panose="020F0502020204030204" pitchFamily="34" charset="0"/>
                <a:cs typeface="Calibri" panose="020F0502020204030204" pitchFamily="34" charset="0"/>
              </a:rPr>
              <a:t>contextual information </a:t>
            </a:r>
            <a:r>
              <a:rPr lang="en-US">
                <a:solidFill>
                  <a:schemeClr val="bg2"/>
                </a:solidFill>
                <a:latin typeface="Calibri" panose="020F0502020204030204" pitchFamily="34" charset="0"/>
                <a:cs typeface="Calibri" panose="020F0502020204030204" pitchFamily="34" charset="0"/>
              </a:rPr>
              <a:t>through time to </a:t>
            </a:r>
            <a:r>
              <a:rPr lang="en-US" b="1">
                <a:solidFill>
                  <a:schemeClr val="bg2"/>
                </a:solidFill>
                <a:latin typeface="Calibri" panose="020F0502020204030204" pitchFamily="34" charset="0"/>
                <a:cs typeface="Calibri" panose="020F0502020204030204" pitchFamily="34" charset="0"/>
              </a:rPr>
              <a:t>process words during narrative story listening</a:t>
            </a:r>
            <a:r>
              <a:rPr lang="en-US">
                <a:solidFill>
                  <a:schemeClr val="bg2"/>
                </a:solidFill>
                <a:latin typeface="Calibri" panose="020F0502020204030204" pitchFamily="34" charset="0"/>
                <a:cs typeface="Calibri" panose="020F0502020204030204" pitchFamily="34" charset="0"/>
              </a:rPr>
              <a:t>?</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Do </a:t>
            </a:r>
            <a:r>
              <a:rPr lang="en-US" b="1">
                <a:solidFill>
                  <a:schemeClr val="bg2"/>
                </a:solidFill>
                <a:latin typeface="Calibri" panose="020F0502020204030204" pitchFamily="34" charset="0"/>
                <a:cs typeface="Calibri" panose="020F0502020204030204" pitchFamily="34" charset="0"/>
              </a:rPr>
              <a:t>language models </a:t>
            </a:r>
            <a:r>
              <a:rPr lang="en-US">
                <a:solidFill>
                  <a:schemeClr val="bg2"/>
                </a:solidFill>
                <a:latin typeface="Calibri" panose="020F0502020204030204" pitchFamily="34" charset="0"/>
                <a:cs typeface="Calibri" panose="020F0502020204030204" pitchFamily="34" charset="0"/>
              </a:rPr>
              <a:t>that process </a:t>
            </a:r>
            <a:r>
              <a:rPr lang="en-US" b="1">
                <a:solidFill>
                  <a:schemeClr val="bg2"/>
                </a:solidFill>
                <a:latin typeface="Calibri" panose="020F0502020204030204" pitchFamily="34" charset="0"/>
                <a:cs typeface="Calibri" panose="020F0502020204030204" pitchFamily="34" charset="0"/>
              </a:rPr>
              <a:t>longer sequences </a:t>
            </a:r>
            <a:r>
              <a:rPr lang="en-US">
                <a:solidFill>
                  <a:schemeClr val="bg2"/>
                </a:solidFill>
                <a:latin typeface="Calibri" panose="020F0502020204030204" pitchFamily="34" charset="0"/>
                <a:cs typeface="Calibri" panose="020F0502020204030204" pitchFamily="34" charset="0"/>
              </a:rPr>
              <a:t>align better with human participants </a:t>
            </a:r>
            <a:r>
              <a:rPr lang="en-US" b="0" i="0">
                <a:solidFill>
                  <a:schemeClr val="bg2"/>
                </a:solidFill>
                <a:effectLst/>
                <a:highlight>
                  <a:srgbClr val="FFFFFF"/>
                </a:highlight>
                <a:latin typeface="Söhne"/>
              </a:rPr>
              <a:t>during </a:t>
            </a:r>
            <a:r>
              <a:rPr lang="en-US" b="1" i="0">
                <a:solidFill>
                  <a:schemeClr val="bg2"/>
                </a:solidFill>
                <a:effectLst/>
                <a:highlight>
                  <a:srgbClr val="FFFFFF"/>
                </a:highlight>
                <a:latin typeface="Söhne"/>
              </a:rPr>
              <a:t>long narrative story listening</a:t>
            </a:r>
            <a:r>
              <a:rPr lang="en-US" b="0" i="0">
                <a:solidFill>
                  <a:schemeClr val="bg2"/>
                </a:solidFill>
                <a:effectLst/>
                <a:highlight>
                  <a:srgbClr val="FFFFFF"/>
                </a:highlight>
                <a:latin typeface="Söhne"/>
              </a:rPr>
              <a:t>?</a:t>
            </a:r>
            <a:endParaRPr lang="en-US">
              <a:solidFill>
                <a:schemeClr val="bg2"/>
              </a:solidFill>
              <a:latin typeface="Calibri" panose="020F0502020204030204" pitchFamily="34" charset="0"/>
              <a:cs typeface="Calibri" panose="020F0502020204030204" pitchFamily="34" charset="0"/>
            </a:endParaRP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How the intricate processing of </a:t>
            </a:r>
            <a:r>
              <a:rPr lang="en-US" b="1">
                <a:latin typeface="Calibri" panose="020F0502020204030204" pitchFamily="34" charset="0"/>
                <a:cs typeface="Calibri" panose="020F0502020204030204" pitchFamily="34" charset="0"/>
              </a:rPr>
              <a:t>diverse language regions </a:t>
            </a:r>
            <a:r>
              <a:rPr lang="en-US">
                <a:latin typeface="Calibri" panose="020F0502020204030204" pitchFamily="34" charset="0"/>
                <a:cs typeface="Calibri" panose="020F0502020204030204" pitchFamily="34" charset="0"/>
              </a:rPr>
              <a:t>within the brain is </a:t>
            </a:r>
            <a:r>
              <a:rPr lang="en-US" b="1">
                <a:latin typeface="Calibri" panose="020F0502020204030204" pitchFamily="34" charset="0"/>
                <a:cs typeface="Calibri" panose="020F0502020204030204" pitchFamily="34" charset="0"/>
              </a:rPr>
              <a:t>impacted by delays </a:t>
            </a:r>
            <a:r>
              <a:rPr lang="en-US">
                <a:latin typeface="Calibri" panose="020F0502020204030204" pitchFamily="34" charset="0"/>
                <a:cs typeface="Calibri" panose="020F0502020204030204" pitchFamily="34" charset="0"/>
              </a:rPr>
              <a:t>in the Hemodynamic Response Function (HRF)?</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a:t>
            </a:r>
            <a:r>
              <a:rPr lang="en-US" b="1">
                <a:solidFill>
                  <a:schemeClr val="bg2"/>
                </a:solidFill>
                <a:latin typeface="Calibri" panose="020F0502020204030204" pitchFamily="34" charset="0"/>
                <a:cs typeface="Calibri" panose="020F0502020204030204" pitchFamily="34" charset="0"/>
              </a:rPr>
              <a:t>model's ability </a:t>
            </a:r>
            <a:r>
              <a:rPr lang="en-US">
                <a:solidFill>
                  <a:schemeClr val="bg2"/>
                </a:solidFill>
                <a:latin typeface="Calibri" panose="020F0502020204030204" pitchFamily="34" charset="0"/>
                <a:cs typeface="Calibri" panose="020F0502020204030204" pitchFamily="34" charset="0"/>
              </a:rPr>
              <a:t>to learn </a:t>
            </a:r>
            <a:r>
              <a:rPr lang="en-US" b="1">
                <a:solidFill>
                  <a:schemeClr val="bg2"/>
                </a:solidFill>
                <a:latin typeface="Calibri" panose="020F0502020204030204" pitchFamily="34" charset="0"/>
                <a:cs typeface="Calibri" panose="020F0502020204030204" pitchFamily="34" charset="0"/>
              </a:rPr>
              <a:t>semantic concepts </a:t>
            </a:r>
            <a:r>
              <a:rPr lang="en-US">
                <a:solidFill>
                  <a:schemeClr val="bg2"/>
                </a:solidFill>
                <a:latin typeface="Calibri" panose="020F0502020204030204" pitchFamily="34" charset="0"/>
                <a:cs typeface="Calibri" panose="020F0502020204030204" pitchFamily="34" charset="0"/>
              </a:rPr>
              <a:t>through cross-situational learning in </a:t>
            </a:r>
            <a:r>
              <a:rPr lang="en-US" b="1">
                <a:solidFill>
                  <a:schemeClr val="bg2"/>
                </a:solidFill>
                <a:latin typeface="Calibri" panose="020F0502020204030204" pitchFamily="34" charset="0"/>
                <a:cs typeface="Calibri" panose="020F0502020204030204" pitchFamily="34" charset="0"/>
              </a:rPr>
              <a:t>noisy supervision</a:t>
            </a:r>
            <a:r>
              <a:rPr lang="en-US">
                <a:solidFill>
                  <a:schemeClr val="bg2"/>
                </a:solidFill>
                <a:latin typeface="Calibri" panose="020F0502020204030204" pitchFamily="34" charset="0"/>
                <a:cs typeface="Calibri" panose="020F0502020204030204" pitchFamily="34" charset="0"/>
              </a:rPr>
              <a:t>?</a:t>
            </a:r>
          </a:p>
          <a:p>
            <a:pPr marL="237061" indent="-228594">
              <a:spcBef>
                <a:spcPts val="0"/>
              </a:spcBef>
              <a:buSzPts val="2100"/>
            </a:pPr>
            <a:endParaRPr lang="en">
              <a:latin typeface="Calibri" panose="020F0502020204030204" pitchFamily="34" charset="0"/>
              <a:cs typeface="Calibri" panose="020F0502020204030204" pitchFamily="34" charset="0"/>
            </a:endParaRPr>
          </a:p>
          <a:p>
            <a:pPr marL="237061" indent="-228594">
              <a:spcBef>
                <a:spcPts val="0"/>
              </a:spcBef>
              <a:buSzPts val="2100"/>
            </a:pP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59</a:t>
            </a:fld>
            <a:endParaRPr/>
          </a:p>
        </p:txBody>
      </p:sp>
    </p:spTree>
    <p:extLst>
      <p:ext uri="{BB962C8B-B14F-4D97-AF65-F5344CB8AC3E}">
        <p14:creationId xmlns:p14="http://schemas.microsoft.com/office/powerpoint/2010/main" val="79721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Increasingly available open source ecological stimuli datasets</a:t>
            </a:r>
            <a:endParaRPr sz="2800" b="1">
              <a:latin typeface="Helvetica Neue" panose="020B0604020202020204"/>
            </a:endParaRPr>
          </a:p>
        </p:txBody>
      </p:sp>
      <p:sp>
        <p:nvSpPr>
          <p:cNvPr id="3" name="Google Shape;249;p17">
            <a:extLst>
              <a:ext uri="{FF2B5EF4-FFF2-40B4-BE49-F238E27FC236}">
                <a16:creationId xmlns:a16="http://schemas.microsoft.com/office/drawing/2014/main" id="{4521FCA4-4DE7-5250-DC49-B21631D74364}"/>
              </a:ext>
            </a:extLst>
          </p:cNvPr>
          <p:cNvSpPr txBox="1"/>
          <p:nvPr/>
        </p:nvSpPr>
        <p:spPr>
          <a:xfrm>
            <a:off x="1045976" y="2861651"/>
            <a:ext cx="9926897" cy="800179"/>
          </a:xfrm>
          <a:prstGeom prst="rect">
            <a:avLst/>
          </a:prstGeom>
          <a:solidFill>
            <a:srgbClr val="FFF2CC"/>
          </a:solidFill>
          <a:ln>
            <a:noFill/>
          </a:ln>
        </p:spPr>
        <p:txBody>
          <a:bodyPr spcFirstLastPara="1" wrap="square" lIns="121900" tIns="121900" rIns="121900" bIns="121900" anchor="t" anchorCtr="0">
            <a:spAutoFit/>
          </a:bodyPr>
          <a:lstStyle/>
          <a:p>
            <a:r>
              <a:rPr lang="en-US"/>
              <a:t>With advancement of </a:t>
            </a:r>
            <a:r>
              <a:rPr lang="en-US" b="1"/>
              <a:t>ecological stimuli datasets </a:t>
            </a:r>
            <a:r>
              <a:rPr lang="en-US"/>
              <a:t>and </a:t>
            </a:r>
            <a:r>
              <a:rPr lang="en-US" b="1"/>
              <a:t>open source language models</a:t>
            </a:r>
            <a:r>
              <a:rPr lang="en-US"/>
              <a:t>, recent studies looked at interesting open questions?</a:t>
            </a:r>
            <a:endParaRPr>
              <a:latin typeface="Montserrat"/>
              <a:ea typeface="Montserrat"/>
              <a:cs typeface="Montserrat"/>
              <a:sym typeface="Montserrat"/>
            </a:endParaRPr>
          </a:p>
        </p:txBody>
      </p:sp>
      <p:sp>
        <p:nvSpPr>
          <p:cNvPr id="4" name="Slide Number Placeholder 3">
            <a:extLst>
              <a:ext uri="{FF2B5EF4-FFF2-40B4-BE49-F238E27FC236}">
                <a16:creationId xmlns:a16="http://schemas.microsoft.com/office/drawing/2014/main" id="{2964201C-478C-DF6F-5AA0-1B58B769F3F7}"/>
              </a:ext>
            </a:extLst>
          </p:cNvPr>
          <p:cNvSpPr>
            <a:spLocks noGrp="1"/>
          </p:cNvSpPr>
          <p:nvPr>
            <p:ph type="sldNum" idx="12"/>
          </p:nvPr>
        </p:nvSpPr>
        <p:spPr/>
        <p:txBody>
          <a:bodyPr/>
          <a:lstStyle/>
          <a:p>
            <a:fld id="{00000000-1234-1234-1234-123412341234}" type="slidenum">
              <a:rPr lang="en" smtClean="0"/>
              <a:pPr/>
              <a:t>6</a:t>
            </a:fld>
            <a:endParaRPr lang="en"/>
          </a:p>
        </p:txBody>
      </p:sp>
      <p:sp>
        <p:nvSpPr>
          <p:cNvPr id="5" name="Google Shape;131;p20">
            <a:extLst>
              <a:ext uri="{FF2B5EF4-FFF2-40B4-BE49-F238E27FC236}">
                <a16:creationId xmlns:a16="http://schemas.microsoft.com/office/drawing/2014/main" id="{572FFB3B-1AF2-739B-83ED-7E769A2B957F}"/>
              </a:ext>
            </a:extLst>
          </p:cNvPr>
          <p:cNvSpPr txBox="1"/>
          <p:nvPr/>
        </p:nvSpPr>
        <p:spPr>
          <a:xfrm>
            <a:off x="441239"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Deniz et al. 2019            </a:t>
            </a:r>
            <a:endParaRPr sz="1333">
              <a:latin typeface="Montserrat"/>
              <a:ea typeface="Montserrat"/>
              <a:cs typeface="Montserrat"/>
              <a:sym typeface="Montserrat"/>
            </a:endParaRPr>
          </a:p>
        </p:txBody>
      </p:sp>
      <p:sp>
        <p:nvSpPr>
          <p:cNvPr id="6" name="Google Shape;131;p20">
            <a:extLst>
              <a:ext uri="{FF2B5EF4-FFF2-40B4-BE49-F238E27FC236}">
                <a16:creationId xmlns:a16="http://schemas.microsoft.com/office/drawing/2014/main" id="{F0DDFD3F-761C-2AC4-AC8B-56F268A18EF7}"/>
              </a:ext>
            </a:extLst>
          </p:cNvPr>
          <p:cNvSpPr txBox="1"/>
          <p:nvPr/>
        </p:nvSpPr>
        <p:spPr>
          <a:xfrm>
            <a:off x="5202247" y="6400057"/>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Nastase et al. 2021            </a:t>
            </a:r>
            <a:endParaRPr sz="1333">
              <a:latin typeface="Montserrat"/>
              <a:ea typeface="Montserrat"/>
              <a:cs typeface="Montserrat"/>
              <a:sym typeface="Montserrat"/>
            </a:endParaRPr>
          </a:p>
        </p:txBody>
      </p:sp>
      <p:sp>
        <p:nvSpPr>
          <p:cNvPr id="8" name="Google Shape;131;p20">
            <a:extLst>
              <a:ext uri="{FF2B5EF4-FFF2-40B4-BE49-F238E27FC236}">
                <a16:creationId xmlns:a16="http://schemas.microsoft.com/office/drawing/2014/main" id="{1D81FCB3-509D-6998-84E7-47643F897CB9}"/>
              </a:ext>
            </a:extLst>
          </p:cNvPr>
          <p:cNvSpPr txBox="1"/>
          <p:nvPr/>
        </p:nvSpPr>
        <p:spPr>
          <a:xfrm>
            <a:off x="2833047"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Lebel et al. 2022            </a:t>
            </a:r>
            <a:endParaRPr sz="1333">
              <a:latin typeface="Montserrat"/>
              <a:ea typeface="Montserrat"/>
              <a:cs typeface="Montserrat"/>
              <a:sym typeface="Montserrat"/>
            </a:endParaRPr>
          </a:p>
        </p:txBody>
      </p:sp>
      <p:sp>
        <p:nvSpPr>
          <p:cNvPr id="10" name="Google Shape;131;p20">
            <a:extLst>
              <a:ext uri="{FF2B5EF4-FFF2-40B4-BE49-F238E27FC236}">
                <a16:creationId xmlns:a16="http://schemas.microsoft.com/office/drawing/2014/main" id="{F22F894E-D960-B6A3-D510-AD3EB4361DFD}"/>
              </a:ext>
            </a:extLst>
          </p:cNvPr>
          <p:cNvSpPr txBox="1"/>
          <p:nvPr/>
        </p:nvSpPr>
        <p:spPr>
          <a:xfrm>
            <a:off x="7791975"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Li et al. 2022            </a:t>
            </a:r>
            <a:endParaRPr sz="1333">
              <a:latin typeface="Montserrat"/>
              <a:ea typeface="Montserrat"/>
              <a:cs typeface="Montserrat"/>
              <a:sym typeface="Montserrat"/>
            </a:endParaRPr>
          </a:p>
        </p:txBody>
      </p:sp>
      <p:sp>
        <p:nvSpPr>
          <p:cNvPr id="22" name="Google Shape;131;p20">
            <a:extLst>
              <a:ext uri="{FF2B5EF4-FFF2-40B4-BE49-F238E27FC236}">
                <a16:creationId xmlns:a16="http://schemas.microsoft.com/office/drawing/2014/main" id="{2C0A510F-F551-9EC5-FC49-9CC651B0FAE7}"/>
              </a:ext>
            </a:extLst>
          </p:cNvPr>
          <p:cNvSpPr txBox="1"/>
          <p:nvPr/>
        </p:nvSpPr>
        <p:spPr>
          <a:xfrm>
            <a:off x="9670600"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Zhang et al. 2021            </a:t>
            </a:r>
            <a:endParaRPr sz="1333">
              <a:latin typeface="Montserrat"/>
              <a:ea typeface="Montserrat"/>
              <a:cs typeface="Montserrat"/>
              <a:sym typeface="Montserrat"/>
            </a:endParaRPr>
          </a:p>
        </p:txBody>
      </p:sp>
      <p:pic>
        <p:nvPicPr>
          <p:cNvPr id="23" name="Google Shape;815;p41">
            <a:extLst>
              <a:ext uri="{FF2B5EF4-FFF2-40B4-BE49-F238E27FC236}">
                <a16:creationId xmlns:a16="http://schemas.microsoft.com/office/drawing/2014/main" id="{3ED3CE11-E857-398D-E044-AE2039785BE3}"/>
              </a:ext>
            </a:extLst>
          </p:cNvPr>
          <p:cNvPicPr preferRelativeResize="0"/>
          <p:nvPr/>
        </p:nvPicPr>
        <p:blipFill>
          <a:blip r:embed="rId3">
            <a:alphaModFix/>
          </a:blip>
          <a:stretch>
            <a:fillRect/>
          </a:stretch>
        </p:blipFill>
        <p:spPr>
          <a:xfrm>
            <a:off x="2348250" y="959208"/>
            <a:ext cx="7322350" cy="1826110"/>
          </a:xfrm>
          <a:prstGeom prst="rect">
            <a:avLst/>
          </a:prstGeom>
          <a:noFill/>
          <a:ln>
            <a:noFill/>
          </a:ln>
        </p:spPr>
      </p:pic>
      <p:pic>
        <p:nvPicPr>
          <p:cNvPr id="24" name="Google Shape;798;p40">
            <a:extLst>
              <a:ext uri="{FF2B5EF4-FFF2-40B4-BE49-F238E27FC236}">
                <a16:creationId xmlns:a16="http://schemas.microsoft.com/office/drawing/2014/main" id="{B22F2650-16EF-0B70-C7A3-BE1DB912C430}"/>
              </a:ext>
            </a:extLst>
          </p:cNvPr>
          <p:cNvPicPr preferRelativeResize="0"/>
          <p:nvPr/>
        </p:nvPicPr>
        <p:blipFill>
          <a:blip r:embed="rId4">
            <a:alphaModFix/>
          </a:blip>
          <a:stretch>
            <a:fillRect/>
          </a:stretch>
        </p:blipFill>
        <p:spPr>
          <a:xfrm>
            <a:off x="6223296" y="4134794"/>
            <a:ext cx="1319032" cy="1294789"/>
          </a:xfrm>
          <a:prstGeom prst="rect">
            <a:avLst/>
          </a:prstGeom>
          <a:noFill/>
          <a:ln>
            <a:noFill/>
          </a:ln>
        </p:spPr>
      </p:pic>
      <p:grpSp>
        <p:nvGrpSpPr>
          <p:cNvPr id="25" name="Google Shape;800;p40">
            <a:extLst>
              <a:ext uri="{FF2B5EF4-FFF2-40B4-BE49-F238E27FC236}">
                <a16:creationId xmlns:a16="http://schemas.microsoft.com/office/drawing/2014/main" id="{24343B33-0365-DF82-9743-0C89DF9E721C}"/>
              </a:ext>
            </a:extLst>
          </p:cNvPr>
          <p:cNvGrpSpPr/>
          <p:nvPr/>
        </p:nvGrpSpPr>
        <p:grpSpPr>
          <a:xfrm>
            <a:off x="7019394" y="3798088"/>
            <a:ext cx="1123460" cy="919500"/>
            <a:chOff x="6243009" y="1159626"/>
            <a:chExt cx="1123460" cy="919500"/>
          </a:xfrm>
        </p:grpSpPr>
        <p:sp>
          <p:nvSpPr>
            <p:cNvPr id="26" name="Google Shape;801;p40">
              <a:extLst>
                <a:ext uri="{FF2B5EF4-FFF2-40B4-BE49-F238E27FC236}">
                  <a16:creationId xmlns:a16="http://schemas.microsoft.com/office/drawing/2014/main" id="{0EF8F20F-DD08-F3D9-6BDF-26B2A7E3DE33}"/>
                </a:ext>
              </a:extLst>
            </p:cNvPr>
            <p:cNvSpPr/>
            <p:nvPr/>
          </p:nvSpPr>
          <p:spPr>
            <a:xfrm rot="2700000" flipH="1">
              <a:off x="6317739" y="1354211"/>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2;p40">
              <a:extLst>
                <a:ext uri="{FF2B5EF4-FFF2-40B4-BE49-F238E27FC236}">
                  <a16:creationId xmlns:a16="http://schemas.microsoft.com/office/drawing/2014/main" id="{F5C8FA19-46E6-10BA-10E7-E572ACD90CC5}"/>
                </a:ext>
              </a:extLst>
            </p:cNvPr>
            <p:cNvSpPr txBox="1"/>
            <p:nvPr/>
          </p:nvSpPr>
          <p:spPr>
            <a:xfrm>
              <a:off x="6974669" y="1161800"/>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pic>
        <p:nvPicPr>
          <p:cNvPr id="28" name="Google Shape;799;p40">
            <a:extLst>
              <a:ext uri="{FF2B5EF4-FFF2-40B4-BE49-F238E27FC236}">
                <a16:creationId xmlns:a16="http://schemas.microsoft.com/office/drawing/2014/main" id="{8658E934-0CBD-D871-D003-AE220E7B304D}"/>
              </a:ext>
            </a:extLst>
          </p:cNvPr>
          <p:cNvPicPr preferRelativeResize="0"/>
          <p:nvPr/>
        </p:nvPicPr>
        <p:blipFill rotWithShape="1">
          <a:blip r:embed="rId5">
            <a:alphaModFix/>
          </a:blip>
          <a:srcRect l="70923" t="11552" r="5204" b="61555"/>
          <a:stretch/>
        </p:blipFill>
        <p:spPr>
          <a:xfrm>
            <a:off x="3500307" y="4116305"/>
            <a:ext cx="1443593" cy="1313278"/>
          </a:xfrm>
          <a:prstGeom prst="rect">
            <a:avLst/>
          </a:prstGeom>
          <a:noFill/>
          <a:ln>
            <a:noFill/>
          </a:ln>
        </p:spPr>
      </p:pic>
      <p:sp>
        <p:nvSpPr>
          <p:cNvPr id="29" name="Google Shape;804;p40">
            <a:extLst>
              <a:ext uri="{FF2B5EF4-FFF2-40B4-BE49-F238E27FC236}">
                <a16:creationId xmlns:a16="http://schemas.microsoft.com/office/drawing/2014/main" id="{3FC43A9F-3331-46DA-DFCC-97ACA5A37DD0}"/>
              </a:ext>
            </a:extLst>
          </p:cNvPr>
          <p:cNvSpPr/>
          <p:nvPr/>
        </p:nvSpPr>
        <p:spPr>
          <a:xfrm rot="2700000" flipH="1">
            <a:off x="4426503" y="3938609"/>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5;p40">
            <a:extLst>
              <a:ext uri="{FF2B5EF4-FFF2-40B4-BE49-F238E27FC236}">
                <a16:creationId xmlns:a16="http://schemas.microsoft.com/office/drawing/2014/main" id="{340F691B-73BC-6EB9-C562-7D7EAE4B66DC}"/>
              </a:ext>
            </a:extLst>
          </p:cNvPr>
          <p:cNvSpPr/>
          <p:nvPr/>
        </p:nvSpPr>
        <p:spPr>
          <a:xfrm>
            <a:off x="5133214" y="3765692"/>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grpSp>
        <p:nvGrpSpPr>
          <p:cNvPr id="31" name="Google Shape;806;p40">
            <a:extLst>
              <a:ext uri="{FF2B5EF4-FFF2-40B4-BE49-F238E27FC236}">
                <a16:creationId xmlns:a16="http://schemas.microsoft.com/office/drawing/2014/main" id="{DF02D53B-B5B1-3667-2843-65F81CA46761}"/>
              </a:ext>
            </a:extLst>
          </p:cNvPr>
          <p:cNvGrpSpPr/>
          <p:nvPr/>
        </p:nvGrpSpPr>
        <p:grpSpPr>
          <a:xfrm>
            <a:off x="5636705" y="3598798"/>
            <a:ext cx="391800" cy="688061"/>
            <a:chOff x="4482819" y="969575"/>
            <a:chExt cx="391800" cy="688061"/>
          </a:xfrm>
        </p:grpSpPr>
        <p:sp>
          <p:nvSpPr>
            <p:cNvPr id="32" name="Google Shape;807;p40">
              <a:extLst>
                <a:ext uri="{FF2B5EF4-FFF2-40B4-BE49-F238E27FC236}">
                  <a16:creationId xmlns:a16="http://schemas.microsoft.com/office/drawing/2014/main" id="{A9CE9EEB-3116-6FBF-1B09-D53395ABCEAF}"/>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33" name="Google Shape;808;p40">
              <a:extLst>
                <a:ext uri="{FF2B5EF4-FFF2-40B4-BE49-F238E27FC236}">
                  <a16:creationId xmlns:a16="http://schemas.microsoft.com/office/drawing/2014/main" id="{F5A5AF3C-89C0-1A6C-80DA-EA3D7E8B6324}"/>
                </a:ext>
              </a:extLst>
            </p:cNvPr>
            <p:cNvPicPr preferRelativeResize="0"/>
            <p:nvPr/>
          </p:nvPicPr>
          <p:blipFill>
            <a:blip r:embed="rId6">
              <a:alphaModFix/>
            </a:blip>
            <a:stretch>
              <a:fillRect/>
            </a:stretch>
          </p:blipFill>
          <p:spPr>
            <a:xfrm>
              <a:off x="4546550" y="1491463"/>
              <a:ext cx="264350" cy="166173"/>
            </a:xfrm>
            <a:prstGeom prst="rect">
              <a:avLst/>
            </a:prstGeom>
            <a:noFill/>
            <a:ln>
              <a:noFill/>
            </a:ln>
          </p:spPr>
        </p:pic>
      </p:grpSp>
      <p:sp>
        <p:nvSpPr>
          <p:cNvPr id="35" name="Google Shape;797;p40">
            <a:extLst>
              <a:ext uri="{FF2B5EF4-FFF2-40B4-BE49-F238E27FC236}">
                <a16:creationId xmlns:a16="http://schemas.microsoft.com/office/drawing/2014/main" id="{6CD5FF14-FE85-94EC-541D-86768C3C6886}"/>
              </a:ext>
            </a:extLst>
          </p:cNvPr>
          <p:cNvSpPr txBox="1">
            <a:spLocks/>
          </p:cNvSpPr>
          <p:nvPr/>
        </p:nvSpPr>
        <p:spPr>
          <a:xfrm>
            <a:off x="8021100" y="4477676"/>
            <a:ext cx="4170900" cy="110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Montserrat"/>
              <a:buNone/>
              <a:tabLst/>
              <a:defRPr/>
            </a:pPr>
            <a:r>
              <a:rPr kumimoji="0" lang="en-US"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How is information aggregated by the brain during language comprehension?</a:t>
            </a:r>
          </a:p>
        </p:txBody>
      </p:sp>
      <p:sp>
        <p:nvSpPr>
          <p:cNvPr id="36" name="Google Shape;803;p40">
            <a:extLst>
              <a:ext uri="{FF2B5EF4-FFF2-40B4-BE49-F238E27FC236}">
                <a16:creationId xmlns:a16="http://schemas.microsoft.com/office/drawing/2014/main" id="{7CE46C8F-B8BA-D788-5DA5-E7DC41E73D3B}"/>
              </a:ext>
            </a:extLst>
          </p:cNvPr>
          <p:cNvSpPr txBox="1"/>
          <p:nvPr/>
        </p:nvSpPr>
        <p:spPr>
          <a:xfrm>
            <a:off x="18245" y="4514867"/>
            <a:ext cx="3482062" cy="10269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latin typeface="Arial" panose="020B0604020202020204" pitchFamily="34" charset="0"/>
                <a:ea typeface="Montserrat"/>
                <a:cs typeface="Arial" panose="020B0604020202020204" pitchFamily="34" charset="0"/>
                <a:sym typeface="Montserrat"/>
              </a:rPr>
              <a:t>Is the “how” of the NLP system the same as “how” of the brain?</a:t>
            </a:r>
            <a:endParaRPr>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01730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Research questions </a:t>
            </a:r>
            <a:endParaRPr sz="2800" b="1">
              <a:latin typeface="Helvetica Neue"/>
            </a:endParaRPr>
          </a:p>
        </p:txBody>
      </p:sp>
      <p:sp>
        <p:nvSpPr>
          <p:cNvPr id="211" name="Google Shape;211;p38"/>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human brain utilizes </a:t>
            </a:r>
            <a:r>
              <a:rPr lang="en-US" b="1">
                <a:solidFill>
                  <a:schemeClr val="bg2"/>
                </a:solidFill>
                <a:latin typeface="Calibri" panose="020F0502020204030204" pitchFamily="34" charset="0"/>
                <a:cs typeface="Calibri" panose="020F0502020204030204" pitchFamily="34" charset="0"/>
              </a:rPr>
              <a:t>contextual information </a:t>
            </a:r>
            <a:r>
              <a:rPr lang="en-US">
                <a:solidFill>
                  <a:schemeClr val="bg2"/>
                </a:solidFill>
                <a:latin typeface="Calibri" panose="020F0502020204030204" pitchFamily="34" charset="0"/>
                <a:cs typeface="Calibri" panose="020F0502020204030204" pitchFamily="34" charset="0"/>
              </a:rPr>
              <a:t>through time to </a:t>
            </a:r>
            <a:r>
              <a:rPr lang="en-US" b="1">
                <a:solidFill>
                  <a:schemeClr val="bg2"/>
                </a:solidFill>
                <a:latin typeface="Calibri" panose="020F0502020204030204" pitchFamily="34" charset="0"/>
                <a:cs typeface="Calibri" panose="020F0502020204030204" pitchFamily="34" charset="0"/>
              </a:rPr>
              <a:t>process words during narrative story listening</a:t>
            </a:r>
            <a:r>
              <a:rPr lang="en-US">
                <a:solidFill>
                  <a:schemeClr val="bg2"/>
                </a:solidFill>
                <a:latin typeface="Calibri" panose="020F0502020204030204" pitchFamily="34" charset="0"/>
                <a:cs typeface="Calibri" panose="020F0502020204030204" pitchFamily="34" charset="0"/>
              </a:rPr>
              <a:t>?</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Do </a:t>
            </a:r>
            <a:r>
              <a:rPr lang="en-US" b="1">
                <a:solidFill>
                  <a:schemeClr val="bg2"/>
                </a:solidFill>
                <a:latin typeface="Calibri" panose="020F0502020204030204" pitchFamily="34" charset="0"/>
                <a:cs typeface="Calibri" panose="020F0502020204030204" pitchFamily="34" charset="0"/>
              </a:rPr>
              <a:t>language models </a:t>
            </a:r>
            <a:r>
              <a:rPr lang="en-US">
                <a:solidFill>
                  <a:schemeClr val="bg2"/>
                </a:solidFill>
                <a:latin typeface="Calibri" panose="020F0502020204030204" pitchFamily="34" charset="0"/>
                <a:cs typeface="Calibri" panose="020F0502020204030204" pitchFamily="34" charset="0"/>
              </a:rPr>
              <a:t>that process </a:t>
            </a:r>
            <a:r>
              <a:rPr lang="en-US" b="1">
                <a:solidFill>
                  <a:schemeClr val="bg2"/>
                </a:solidFill>
                <a:latin typeface="Calibri" panose="020F0502020204030204" pitchFamily="34" charset="0"/>
                <a:cs typeface="Calibri" panose="020F0502020204030204" pitchFamily="34" charset="0"/>
              </a:rPr>
              <a:t>longer sequences </a:t>
            </a:r>
            <a:r>
              <a:rPr lang="en-US">
                <a:solidFill>
                  <a:schemeClr val="bg2"/>
                </a:solidFill>
                <a:latin typeface="Calibri" panose="020F0502020204030204" pitchFamily="34" charset="0"/>
                <a:cs typeface="Calibri" panose="020F0502020204030204" pitchFamily="34" charset="0"/>
              </a:rPr>
              <a:t>align better with human participants </a:t>
            </a:r>
            <a:r>
              <a:rPr lang="en-US" b="0" i="0">
                <a:solidFill>
                  <a:schemeClr val="bg2"/>
                </a:solidFill>
                <a:effectLst/>
                <a:highlight>
                  <a:srgbClr val="FFFFFF"/>
                </a:highlight>
                <a:latin typeface="Söhne"/>
              </a:rPr>
              <a:t>during </a:t>
            </a:r>
            <a:r>
              <a:rPr lang="en-US" b="1" i="0">
                <a:solidFill>
                  <a:schemeClr val="bg2"/>
                </a:solidFill>
                <a:effectLst/>
                <a:highlight>
                  <a:srgbClr val="FFFFFF"/>
                </a:highlight>
                <a:latin typeface="Söhne"/>
              </a:rPr>
              <a:t>long narrative story listening</a:t>
            </a:r>
            <a:r>
              <a:rPr lang="en-US" b="0" i="0">
                <a:solidFill>
                  <a:schemeClr val="bg2"/>
                </a:solidFill>
                <a:effectLst/>
                <a:highlight>
                  <a:srgbClr val="FFFFFF"/>
                </a:highlight>
                <a:latin typeface="Söhne"/>
              </a:rPr>
              <a:t>?</a:t>
            </a:r>
            <a:endParaRPr lang="en-US">
              <a:solidFill>
                <a:schemeClr val="bg2"/>
              </a:solidFill>
              <a:latin typeface="Calibri" panose="020F0502020204030204" pitchFamily="34" charset="0"/>
              <a:cs typeface="Calibri" panose="020F0502020204030204" pitchFamily="34" charset="0"/>
            </a:endParaRP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solidFill>
                  <a:schemeClr val="bg2"/>
                </a:solidFill>
                <a:latin typeface="Calibri" panose="020F0502020204030204" pitchFamily="34" charset="0"/>
                <a:cs typeface="Calibri" panose="020F0502020204030204" pitchFamily="34" charset="0"/>
              </a:rPr>
              <a:t>How the intricate processing of </a:t>
            </a:r>
            <a:r>
              <a:rPr lang="en-US" b="1">
                <a:solidFill>
                  <a:schemeClr val="bg2"/>
                </a:solidFill>
                <a:latin typeface="Calibri" panose="020F0502020204030204" pitchFamily="34" charset="0"/>
                <a:cs typeface="Calibri" panose="020F0502020204030204" pitchFamily="34" charset="0"/>
              </a:rPr>
              <a:t>diverse language regions </a:t>
            </a:r>
            <a:r>
              <a:rPr lang="en-US">
                <a:solidFill>
                  <a:schemeClr val="bg2"/>
                </a:solidFill>
                <a:latin typeface="Calibri" panose="020F0502020204030204" pitchFamily="34" charset="0"/>
                <a:cs typeface="Calibri" panose="020F0502020204030204" pitchFamily="34" charset="0"/>
              </a:rPr>
              <a:t>within the brain is </a:t>
            </a:r>
            <a:r>
              <a:rPr lang="en-US" b="1">
                <a:solidFill>
                  <a:schemeClr val="bg2"/>
                </a:solidFill>
                <a:latin typeface="Calibri" panose="020F0502020204030204" pitchFamily="34" charset="0"/>
                <a:cs typeface="Calibri" panose="020F0502020204030204" pitchFamily="34" charset="0"/>
              </a:rPr>
              <a:t>impacted by delays </a:t>
            </a:r>
            <a:r>
              <a:rPr lang="en-US">
                <a:solidFill>
                  <a:schemeClr val="bg2"/>
                </a:solidFill>
                <a:latin typeface="Calibri" panose="020F0502020204030204" pitchFamily="34" charset="0"/>
                <a:cs typeface="Calibri" panose="020F0502020204030204" pitchFamily="34" charset="0"/>
              </a:rPr>
              <a:t>in the Hemodynamic Response Function (HRF)?</a:t>
            </a:r>
          </a:p>
          <a:p>
            <a:pPr marL="8467" indent="0">
              <a:spcBef>
                <a:spcPts val="0"/>
              </a:spcBef>
              <a:buSzPts val="2100"/>
              <a:buNone/>
            </a:pPr>
            <a:endParaRPr lang="en-US">
              <a:latin typeface="Calibri" panose="020F0502020204030204" pitchFamily="34" charset="0"/>
              <a:cs typeface="Calibri" panose="020F0502020204030204" pitchFamily="34" charset="0"/>
            </a:endParaRPr>
          </a:p>
          <a:p>
            <a:pPr marL="237061" indent="-228594">
              <a:spcBef>
                <a:spcPts val="0"/>
              </a:spcBef>
              <a:buSzPts val="2100"/>
            </a:pPr>
            <a:r>
              <a:rPr lang="en-US">
                <a:latin typeface="Calibri" panose="020F0502020204030204" pitchFamily="34" charset="0"/>
                <a:cs typeface="Calibri" panose="020F0502020204030204" pitchFamily="34" charset="0"/>
              </a:rPr>
              <a:t>How </a:t>
            </a:r>
            <a:r>
              <a:rPr lang="en-US" b="1">
                <a:latin typeface="Calibri" panose="020F0502020204030204" pitchFamily="34" charset="0"/>
                <a:cs typeface="Calibri" panose="020F0502020204030204" pitchFamily="34" charset="0"/>
              </a:rPr>
              <a:t>model's ability </a:t>
            </a:r>
            <a:r>
              <a:rPr lang="en-US">
                <a:latin typeface="Calibri" panose="020F0502020204030204" pitchFamily="34" charset="0"/>
                <a:cs typeface="Calibri" panose="020F0502020204030204" pitchFamily="34" charset="0"/>
              </a:rPr>
              <a:t>to learn </a:t>
            </a:r>
            <a:r>
              <a:rPr lang="en-US" b="1">
                <a:latin typeface="Calibri" panose="020F0502020204030204" pitchFamily="34" charset="0"/>
                <a:cs typeface="Calibri" panose="020F0502020204030204" pitchFamily="34" charset="0"/>
              </a:rPr>
              <a:t>semantic concepts </a:t>
            </a:r>
            <a:r>
              <a:rPr lang="en-US">
                <a:latin typeface="Calibri" panose="020F0502020204030204" pitchFamily="34" charset="0"/>
                <a:cs typeface="Calibri" panose="020F0502020204030204" pitchFamily="34" charset="0"/>
              </a:rPr>
              <a:t>through cross-situational learning in </a:t>
            </a:r>
            <a:r>
              <a:rPr lang="en-US" b="1">
                <a:latin typeface="Calibri" panose="020F0502020204030204" pitchFamily="34" charset="0"/>
                <a:cs typeface="Calibri" panose="020F0502020204030204" pitchFamily="34" charset="0"/>
              </a:rPr>
              <a:t>noisy supervision</a:t>
            </a:r>
            <a:r>
              <a:rPr lang="en-US">
                <a:latin typeface="Calibri" panose="020F0502020204030204" pitchFamily="34" charset="0"/>
                <a:cs typeface="Calibri" panose="020F0502020204030204" pitchFamily="34" charset="0"/>
              </a:rPr>
              <a:t>?</a:t>
            </a:r>
          </a:p>
          <a:p>
            <a:pPr marL="237061" indent="-228594">
              <a:spcBef>
                <a:spcPts val="0"/>
              </a:spcBef>
              <a:buSzPts val="2100"/>
            </a:pPr>
            <a:endParaRPr lang="en">
              <a:latin typeface="Calibri" panose="020F0502020204030204" pitchFamily="34" charset="0"/>
              <a:cs typeface="Calibri" panose="020F0502020204030204" pitchFamily="34" charset="0"/>
            </a:endParaRPr>
          </a:p>
          <a:p>
            <a:pPr marL="237061" indent="-228594">
              <a:spcBef>
                <a:spcPts val="0"/>
              </a:spcBef>
              <a:buSzPts val="2100"/>
            </a:pPr>
            <a:endParaRPr>
              <a:latin typeface="Calibri" panose="020F0502020204030204" pitchFamily="34" charset="0"/>
              <a:cs typeface="Calibri" panose="020F0502020204030204" pitchFamily="34" charset="0"/>
            </a:endParaRPr>
          </a:p>
        </p:txBody>
      </p:sp>
      <p:sp>
        <p:nvSpPr>
          <p:cNvPr id="213" name="Google Shape;213;p38"/>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60</a:t>
            </a:fld>
            <a:endParaRPr/>
          </a:p>
        </p:txBody>
      </p:sp>
    </p:spTree>
    <p:extLst>
      <p:ext uri="{BB962C8B-B14F-4D97-AF65-F5344CB8AC3E}">
        <p14:creationId xmlns:p14="http://schemas.microsoft.com/office/powerpoint/2010/main" val="1791024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Evaluation metric</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61</a:t>
            </a:fld>
            <a:endParaRPr lang="en"/>
          </a:p>
        </p:txBody>
      </p:sp>
      <p:pic>
        <p:nvPicPr>
          <p:cNvPr id="7" name="Picture 6" descr="A table with text and images&#10;&#10;Description automatically generated with medium confidence">
            <a:extLst>
              <a:ext uri="{FF2B5EF4-FFF2-40B4-BE49-F238E27FC236}">
                <a16:creationId xmlns:a16="http://schemas.microsoft.com/office/drawing/2014/main" id="{97F7F3D0-883C-3029-3C6F-6A212DDD4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80" y="1822429"/>
            <a:ext cx="6634617" cy="3342958"/>
          </a:xfrm>
          <a:prstGeom prst="rect">
            <a:avLst/>
          </a:prstGeom>
        </p:spPr>
      </p:pic>
      <p:sp>
        <p:nvSpPr>
          <p:cNvPr id="9" name="Google Shape;432;p41">
            <a:extLst>
              <a:ext uri="{FF2B5EF4-FFF2-40B4-BE49-F238E27FC236}">
                <a16:creationId xmlns:a16="http://schemas.microsoft.com/office/drawing/2014/main" id="{6A869CB9-9A96-B051-47F0-3867E41FD633}"/>
              </a:ext>
            </a:extLst>
          </p:cNvPr>
          <p:cNvSpPr txBox="1"/>
          <p:nvPr/>
        </p:nvSpPr>
        <p:spPr>
          <a:xfrm>
            <a:off x="1431080" y="5165387"/>
            <a:ext cx="3734308" cy="523180"/>
          </a:xfrm>
          <a:prstGeom prst="rect">
            <a:avLst/>
          </a:prstGeom>
          <a:solidFill>
            <a:srgbClr val="FFF2CC"/>
          </a:solidFill>
          <a:ln>
            <a:noFill/>
          </a:ln>
        </p:spPr>
        <p:txBody>
          <a:bodyPr spcFirstLastPara="1" wrap="square" lIns="121900" tIns="121900" rIns="121900" bIns="121900" anchor="t" anchorCtr="0">
            <a:spAutoFit/>
          </a:bodyPr>
          <a:lstStyle/>
          <a:p>
            <a:r>
              <a:rPr lang="en-US"/>
              <a:t>Example sentences with concepts</a:t>
            </a:r>
          </a:p>
        </p:txBody>
      </p:sp>
      <p:pic>
        <p:nvPicPr>
          <p:cNvPr id="11" name="Picture 10" descr="A chart of a cup and a cup&#10;&#10;Description automatically generated with medium confidence">
            <a:extLst>
              <a:ext uri="{FF2B5EF4-FFF2-40B4-BE49-F238E27FC236}">
                <a16:creationId xmlns:a16="http://schemas.microsoft.com/office/drawing/2014/main" id="{E6B70EA0-EF9E-CB9C-0489-EB335664F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259" y="1494564"/>
            <a:ext cx="5179861" cy="3670823"/>
          </a:xfrm>
          <a:prstGeom prst="rect">
            <a:avLst/>
          </a:prstGeom>
        </p:spPr>
      </p:pic>
      <p:sp>
        <p:nvSpPr>
          <p:cNvPr id="12" name="Oval 11">
            <a:extLst>
              <a:ext uri="{FF2B5EF4-FFF2-40B4-BE49-F238E27FC236}">
                <a16:creationId xmlns:a16="http://schemas.microsoft.com/office/drawing/2014/main" id="{5330E89A-6819-7717-2A48-E51345AE0762}"/>
              </a:ext>
            </a:extLst>
          </p:cNvPr>
          <p:cNvSpPr/>
          <p:nvPr/>
        </p:nvSpPr>
        <p:spPr>
          <a:xfrm>
            <a:off x="9242897" y="1895978"/>
            <a:ext cx="1233791" cy="43774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8C47BC-15ED-00C5-8901-3C1C666C23A5}"/>
              </a:ext>
            </a:extLst>
          </p:cNvPr>
          <p:cNvSpPr/>
          <p:nvPr/>
        </p:nvSpPr>
        <p:spPr>
          <a:xfrm>
            <a:off x="10645904" y="1895978"/>
            <a:ext cx="1233791" cy="43774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8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20"/>
          <p:cNvSpPr txBox="1">
            <a:spLocks noGrp="1"/>
          </p:cNvSpPr>
          <p:nvPr>
            <p:ph type="title"/>
          </p:nvPr>
        </p:nvSpPr>
        <p:spPr>
          <a:xfrm>
            <a:off x="514350" y="581025"/>
            <a:ext cx="11430000" cy="596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ct val="38888"/>
              <a:buFont typeface="Calibri"/>
              <a:buNone/>
            </a:pPr>
            <a:r>
              <a:rPr lang="en-US" sz="2800" b="1">
                <a:latin typeface="Helvetica Neue" panose="020B0604020202020204"/>
              </a:rPr>
              <a:t>BERT predicted topomaps (significative predictions per subject)</a:t>
            </a:r>
            <a:endParaRPr sz="2800" b="1">
              <a:latin typeface="Helvetica Neue" panose="020B0604020202020204"/>
            </a:endParaRPr>
          </a:p>
        </p:txBody>
      </p:sp>
      <p:pic>
        <p:nvPicPr>
          <p:cNvPr id="676" name="Google Shape;676;p20" descr="Shape&#10;&#10;Description automatically generated with medium confidence"/>
          <p:cNvPicPr preferRelativeResize="0"/>
          <p:nvPr/>
        </p:nvPicPr>
        <p:blipFill rotWithShape="1">
          <a:blip r:embed="rId3">
            <a:alphaModFix/>
          </a:blip>
          <a:srcRect/>
          <a:stretch/>
        </p:blipFill>
        <p:spPr>
          <a:xfrm>
            <a:off x="223661" y="1498655"/>
            <a:ext cx="7522871" cy="5033920"/>
          </a:xfrm>
          <a:prstGeom prst="rect">
            <a:avLst/>
          </a:prstGeom>
          <a:noFill/>
          <a:ln>
            <a:noFill/>
          </a:ln>
        </p:spPr>
      </p:pic>
      <p:sp>
        <p:nvSpPr>
          <p:cNvPr id="2" name="Slide Number Placeholder 1">
            <a:extLst>
              <a:ext uri="{FF2B5EF4-FFF2-40B4-BE49-F238E27FC236}">
                <a16:creationId xmlns:a16="http://schemas.microsoft.com/office/drawing/2014/main" id="{156BC149-8EE1-4E1E-3F82-55F940D30D60}"/>
              </a:ext>
            </a:extLst>
          </p:cNvPr>
          <p:cNvSpPr>
            <a:spLocks noGrp="1"/>
          </p:cNvSpPr>
          <p:nvPr>
            <p:ph type="sldNum" idx="12"/>
          </p:nvPr>
        </p:nvSpPr>
        <p:spPr/>
        <p:txBody>
          <a:bodyPr/>
          <a:lstStyle/>
          <a:p>
            <a:fld id="{00000000-1234-1234-1234-123412341234}" type="slidenum">
              <a:rPr lang="en" smtClean="0"/>
              <a:pPr/>
              <a:t>62</a:t>
            </a:fld>
            <a:endParaRPr lang="en"/>
          </a:p>
        </p:txBody>
      </p:sp>
      <p:sp>
        <p:nvSpPr>
          <p:cNvPr id="3" name="Google Shape;649;p18">
            <a:extLst>
              <a:ext uri="{FF2B5EF4-FFF2-40B4-BE49-F238E27FC236}">
                <a16:creationId xmlns:a16="http://schemas.microsoft.com/office/drawing/2014/main" id="{BEE8C798-5775-5087-7E58-35E9D353AB25}"/>
              </a:ext>
            </a:extLst>
          </p:cNvPr>
          <p:cNvSpPr txBox="1"/>
          <p:nvPr/>
        </p:nvSpPr>
        <p:spPr>
          <a:xfrm>
            <a:off x="7953500" y="3323138"/>
            <a:ext cx="4086300" cy="1384954"/>
          </a:xfrm>
          <a:prstGeom prst="rect">
            <a:avLst/>
          </a:prstGeom>
          <a:solidFill>
            <a:srgbClr val="FFF2CC"/>
          </a:solidFill>
          <a:ln>
            <a:noFill/>
          </a:ln>
        </p:spPr>
        <p:txBody>
          <a:bodyPr spcFirstLastPara="1" wrap="square" lIns="121900" tIns="121900" rIns="121900" bIns="121900" anchor="t" anchorCtr="0">
            <a:spAutoFit/>
          </a:bodyPr>
          <a:lstStyle/>
          <a:p>
            <a:pPr lvl="0"/>
            <a:r>
              <a:rPr lang="en-US"/>
              <a:t>Best</a:t>
            </a:r>
            <a:r>
              <a:rPr lang="en-US" sz="2000"/>
              <a:t> </a:t>
            </a:r>
            <a:r>
              <a:rPr lang="en-US"/>
              <a:t>brain MEG alignments are in the bilateral temporal and frontal</a:t>
            </a:r>
            <a:br>
              <a:rPr lang="en-US" sz="2000"/>
            </a:br>
            <a:r>
              <a:rPr lang="en-US"/>
              <a:t>regions between 250ms to 750ms (word onset is at 200ms).</a:t>
            </a:r>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70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332F-EBF4-6692-EDA4-860F7EFD9842}"/>
              </a:ext>
            </a:extLst>
          </p:cNvPr>
          <p:cNvSpPr>
            <a:spLocks noGrp="1"/>
          </p:cNvSpPr>
          <p:nvPr>
            <p:ph type="title"/>
          </p:nvPr>
        </p:nvSpPr>
        <p:spPr>
          <a:xfrm>
            <a:off x="490408" y="586822"/>
            <a:ext cx="4759698" cy="1105791"/>
          </a:xfrm>
        </p:spPr>
        <p:txBody>
          <a:bodyPr>
            <a:noAutofit/>
          </a:bodyPr>
          <a:lstStyle/>
          <a:p>
            <a:r>
              <a:rPr lang="en-US" sz="2800" b="1">
                <a:latin typeface="Helvetica Neue" panose="020B0604020202020204"/>
              </a:rPr>
              <a:t>Models considered (n = 5)</a:t>
            </a:r>
          </a:p>
        </p:txBody>
      </p:sp>
      <p:sp>
        <p:nvSpPr>
          <p:cNvPr id="3" name="Content Placeholder 2">
            <a:extLst>
              <a:ext uri="{FF2B5EF4-FFF2-40B4-BE49-F238E27FC236}">
                <a16:creationId xmlns:a16="http://schemas.microsoft.com/office/drawing/2014/main" id="{26B2AE06-D6BF-350B-FB5A-00E6F56798F7}"/>
              </a:ext>
            </a:extLst>
          </p:cNvPr>
          <p:cNvSpPr>
            <a:spLocks noGrp="1"/>
          </p:cNvSpPr>
          <p:nvPr>
            <p:ph idx="1"/>
          </p:nvPr>
        </p:nvSpPr>
        <p:spPr>
          <a:xfrm>
            <a:off x="5250106" y="586822"/>
            <a:ext cx="6106742" cy="1645920"/>
          </a:xfrm>
        </p:spPr>
        <p:txBody>
          <a:bodyPr anchor="ctr">
            <a:normAutofit/>
          </a:bodyPr>
          <a:lstStyle/>
          <a:p>
            <a:r>
              <a:rPr lang="en-US" sz="1800"/>
              <a:t>Embedding type models: GloVe</a:t>
            </a:r>
          </a:p>
        </p:txBody>
      </p:sp>
      <p:sp>
        <p:nvSpPr>
          <p:cNvPr id="15" name="TextBox 14">
            <a:extLst>
              <a:ext uri="{FF2B5EF4-FFF2-40B4-BE49-F238E27FC236}">
                <a16:creationId xmlns:a16="http://schemas.microsoft.com/office/drawing/2014/main" id="{64602E75-E5AB-26B8-7ADB-BA747D01071A}"/>
              </a:ext>
            </a:extLst>
          </p:cNvPr>
          <p:cNvSpPr txBox="1"/>
          <p:nvPr/>
        </p:nvSpPr>
        <p:spPr>
          <a:xfrm>
            <a:off x="43760" y="6414157"/>
            <a:ext cx="9001917" cy="369332"/>
          </a:xfrm>
          <a:prstGeom prst="rect">
            <a:avLst/>
          </a:prstGeom>
          <a:noFill/>
        </p:spPr>
        <p:txBody>
          <a:bodyPr wrap="square">
            <a:spAutoFit/>
          </a:bodyPr>
          <a:lstStyle/>
          <a:p>
            <a:r>
              <a:rPr lang="en-US"/>
              <a:t>e.g. Pennington et al. 2014 </a:t>
            </a:r>
            <a:r>
              <a:rPr lang="en-US">
                <a:solidFill>
                  <a:schemeClr val="bg2"/>
                </a:solidFill>
              </a:rPr>
              <a:t>| Hochreiter et al. 1997</a:t>
            </a:r>
            <a:r>
              <a:rPr lang="en-US"/>
              <a:t> </a:t>
            </a:r>
            <a:r>
              <a:rPr lang="en-US">
                <a:solidFill>
                  <a:schemeClr val="bg2"/>
                </a:solidFill>
              </a:rPr>
              <a:t>| </a:t>
            </a:r>
            <a:r>
              <a:rPr lang="en-US" b="0" i="0">
                <a:solidFill>
                  <a:schemeClr val="bg2"/>
                </a:solidFill>
                <a:effectLst/>
                <a:latin typeface="-apple-system"/>
              </a:rPr>
              <a:t>Peters</a:t>
            </a:r>
            <a:r>
              <a:rPr lang="en-US">
                <a:solidFill>
                  <a:schemeClr val="bg2"/>
                </a:solidFill>
              </a:rPr>
              <a:t> et al. 2018 | </a:t>
            </a:r>
            <a:r>
              <a:rPr lang="en-US" b="0" i="0">
                <a:solidFill>
                  <a:schemeClr val="bg2"/>
                </a:solidFill>
                <a:effectLst/>
                <a:latin typeface="Lato" panose="020F0502020204030203" pitchFamily="34" charset="0"/>
              </a:rPr>
              <a:t>Beltagy et al</a:t>
            </a:r>
            <a:r>
              <a:rPr lang="en-US">
                <a:solidFill>
                  <a:schemeClr val="bg2"/>
                </a:solidFill>
              </a:rPr>
              <a:t>. 2020 </a:t>
            </a:r>
          </a:p>
        </p:txBody>
      </p:sp>
      <p:sp>
        <p:nvSpPr>
          <p:cNvPr id="4" name="Slide Number Placeholder 3">
            <a:extLst>
              <a:ext uri="{FF2B5EF4-FFF2-40B4-BE49-F238E27FC236}">
                <a16:creationId xmlns:a16="http://schemas.microsoft.com/office/drawing/2014/main" id="{34EE376C-594D-4FB3-408F-7837D9BD6626}"/>
              </a:ext>
            </a:extLst>
          </p:cNvPr>
          <p:cNvSpPr>
            <a:spLocks noGrp="1"/>
          </p:cNvSpPr>
          <p:nvPr>
            <p:ph type="sldNum" sz="quarter" idx="12"/>
          </p:nvPr>
        </p:nvSpPr>
        <p:spPr/>
        <p:txBody>
          <a:bodyPr/>
          <a:lstStyle/>
          <a:p>
            <a:fld id="{DF986BDD-F95F-4181-AE47-1964E683E3C8}" type="slidenum">
              <a:rPr lang="en-US" smtClean="0"/>
              <a:t>63</a:t>
            </a:fld>
            <a:endParaRPr lang="en-US"/>
          </a:p>
        </p:txBody>
      </p:sp>
      <p:pic>
        <p:nvPicPr>
          <p:cNvPr id="23" name="Picture 22" descr="A picture containing chart&#10;&#10;Description automatically generated">
            <a:extLst>
              <a:ext uri="{FF2B5EF4-FFF2-40B4-BE49-F238E27FC236}">
                <a16:creationId xmlns:a16="http://schemas.microsoft.com/office/drawing/2014/main" id="{4A8BC325-5A74-9A56-DED3-35217EA6F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08" y="2570940"/>
            <a:ext cx="4759698" cy="3132822"/>
          </a:xfrm>
          <a:prstGeom prst="rect">
            <a:avLst/>
          </a:prstGeom>
        </p:spPr>
      </p:pic>
      <p:sp>
        <p:nvSpPr>
          <p:cNvPr id="24" name="TextBox 23">
            <a:extLst>
              <a:ext uri="{FF2B5EF4-FFF2-40B4-BE49-F238E27FC236}">
                <a16:creationId xmlns:a16="http://schemas.microsoft.com/office/drawing/2014/main" id="{E33815C3-05FE-4EF4-E0DD-82EACA2586D0}"/>
              </a:ext>
            </a:extLst>
          </p:cNvPr>
          <p:cNvSpPr txBox="1"/>
          <p:nvPr/>
        </p:nvSpPr>
        <p:spPr>
          <a:xfrm>
            <a:off x="2348954" y="5703762"/>
            <a:ext cx="1062811" cy="430887"/>
          </a:xfrm>
          <a:prstGeom prst="rect">
            <a:avLst/>
          </a:prstGeom>
          <a:noFill/>
        </p:spPr>
        <p:txBody>
          <a:bodyPr wrap="square">
            <a:spAutoFit/>
          </a:bodyPr>
          <a:lstStyle/>
          <a:p>
            <a:r>
              <a:rPr lang="en-US" sz="2200"/>
              <a:t>GloVe</a:t>
            </a:r>
          </a:p>
        </p:txBody>
      </p:sp>
    </p:spTree>
    <p:extLst>
      <p:ext uri="{BB962C8B-B14F-4D97-AF65-F5344CB8AC3E}">
        <p14:creationId xmlns:p14="http://schemas.microsoft.com/office/powerpoint/2010/main" val="27985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332F-EBF4-6692-EDA4-860F7EFD9842}"/>
              </a:ext>
            </a:extLst>
          </p:cNvPr>
          <p:cNvSpPr>
            <a:spLocks noGrp="1"/>
          </p:cNvSpPr>
          <p:nvPr>
            <p:ph type="title"/>
          </p:nvPr>
        </p:nvSpPr>
        <p:spPr>
          <a:xfrm>
            <a:off x="390525" y="586822"/>
            <a:ext cx="4859581" cy="1645920"/>
          </a:xfrm>
        </p:spPr>
        <p:txBody>
          <a:bodyPr>
            <a:noAutofit/>
          </a:bodyPr>
          <a:lstStyle/>
          <a:p>
            <a:r>
              <a:rPr lang="en-US" sz="2800" b="1">
                <a:latin typeface="Helvetica Neue" panose="020B0604020202020204"/>
              </a:rPr>
              <a:t>Models considered (n = 5) Contd.</a:t>
            </a:r>
          </a:p>
        </p:txBody>
      </p:sp>
      <p:sp>
        <p:nvSpPr>
          <p:cNvPr id="3" name="Content Placeholder 2">
            <a:extLst>
              <a:ext uri="{FF2B5EF4-FFF2-40B4-BE49-F238E27FC236}">
                <a16:creationId xmlns:a16="http://schemas.microsoft.com/office/drawing/2014/main" id="{26B2AE06-D6BF-350B-FB5A-00E6F56798F7}"/>
              </a:ext>
            </a:extLst>
          </p:cNvPr>
          <p:cNvSpPr>
            <a:spLocks noGrp="1"/>
          </p:cNvSpPr>
          <p:nvPr>
            <p:ph idx="1"/>
          </p:nvPr>
        </p:nvSpPr>
        <p:spPr>
          <a:xfrm>
            <a:off x="5250106" y="586822"/>
            <a:ext cx="6106742" cy="1645920"/>
          </a:xfrm>
        </p:spPr>
        <p:txBody>
          <a:bodyPr anchor="ctr">
            <a:normAutofit/>
          </a:bodyPr>
          <a:lstStyle/>
          <a:p>
            <a:r>
              <a:rPr lang="en-US" sz="1800">
                <a:solidFill>
                  <a:schemeClr val="bg2"/>
                </a:solidFill>
              </a:rPr>
              <a:t>Embedding type models: GloVe</a:t>
            </a:r>
          </a:p>
          <a:p>
            <a:r>
              <a:rPr lang="en-US" sz="1800"/>
              <a:t>Recurrent type models: LSTM, RandLSTM</a:t>
            </a:r>
          </a:p>
        </p:txBody>
      </p:sp>
      <p:sp>
        <p:nvSpPr>
          <p:cNvPr id="15" name="TextBox 14">
            <a:extLst>
              <a:ext uri="{FF2B5EF4-FFF2-40B4-BE49-F238E27FC236}">
                <a16:creationId xmlns:a16="http://schemas.microsoft.com/office/drawing/2014/main" id="{64602E75-E5AB-26B8-7ADB-BA747D01071A}"/>
              </a:ext>
            </a:extLst>
          </p:cNvPr>
          <p:cNvSpPr txBox="1"/>
          <p:nvPr/>
        </p:nvSpPr>
        <p:spPr>
          <a:xfrm>
            <a:off x="43760" y="6414157"/>
            <a:ext cx="9011750" cy="369332"/>
          </a:xfrm>
          <a:prstGeom prst="rect">
            <a:avLst/>
          </a:prstGeom>
          <a:noFill/>
        </p:spPr>
        <p:txBody>
          <a:bodyPr wrap="square">
            <a:spAutoFit/>
          </a:bodyPr>
          <a:lstStyle/>
          <a:p>
            <a:r>
              <a:rPr lang="en-US"/>
              <a:t>e.g. </a:t>
            </a:r>
            <a:r>
              <a:rPr lang="en-US">
                <a:solidFill>
                  <a:schemeClr val="bg2"/>
                </a:solidFill>
              </a:rPr>
              <a:t>Pennington et al. 2014 |</a:t>
            </a:r>
            <a:r>
              <a:rPr lang="en-US"/>
              <a:t> Hochreiter et al. 1997 </a:t>
            </a:r>
            <a:r>
              <a:rPr lang="en-US">
                <a:solidFill>
                  <a:schemeClr val="bg2"/>
                </a:solidFill>
              </a:rPr>
              <a:t>|</a:t>
            </a:r>
            <a:r>
              <a:rPr lang="en-US" b="0" i="0">
                <a:solidFill>
                  <a:schemeClr val="bg2"/>
                </a:solidFill>
                <a:effectLst/>
                <a:latin typeface="-apple-system"/>
              </a:rPr>
              <a:t>Peters</a:t>
            </a:r>
            <a:r>
              <a:rPr lang="en-US">
                <a:solidFill>
                  <a:schemeClr val="bg2"/>
                </a:solidFill>
              </a:rPr>
              <a:t> et al. 2018 | </a:t>
            </a:r>
            <a:r>
              <a:rPr lang="en-US" b="0" i="0">
                <a:solidFill>
                  <a:schemeClr val="bg2"/>
                </a:solidFill>
                <a:effectLst/>
                <a:latin typeface="Lato" panose="020F0502020204030203" pitchFamily="34" charset="0"/>
              </a:rPr>
              <a:t>Beltagy et al</a:t>
            </a:r>
            <a:r>
              <a:rPr lang="en-US">
                <a:solidFill>
                  <a:schemeClr val="bg2"/>
                </a:solidFill>
              </a:rPr>
              <a:t>. 2020 </a:t>
            </a:r>
          </a:p>
        </p:txBody>
      </p:sp>
      <p:pic>
        <p:nvPicPr>
          <p:cNvPr id="6" name="Picture 5" descr="Diagram&#10;&#10;Description automatically generated">
            <a:extLst>
              <a:ext uri="{FF2B5EF4-FFF2-40B4-BE49-F238E27FC236}">
                <a16:creationId xmlns:a16="http://schemas.microsoft.com/office/drawing/2014/main" id="{62BA656D-66B1-7F27-2B30-243AB2390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865" y="2569191"/>
            <a:ext cx="1954708" cy="2930642"/>
          </a:xfrm>
          <a:prstGeom prst="rect">
            <a:avLst/>
          </a:prstGeom>
        </p:spPr>
      </p:pic>
      <p:sp>
        <p:nvSpPr>
          <p:cNvPr id="4" name="Slide Number Placeholder 3">
            <a:extLst>
              <a:ext uri="{FF2B5EF4-FFF2-40B4-BE49-F238E27FC236}">
                <a16:creationId xmlns:a16="http://schemas.microsoft.com/office/drawing/2014/main" id="{34EE376C-594D-4FB3-408F-7837D9BD6626}"/>
              </a:ext>
            </a:extLst>
          </p:cNvPr>
          <p:cNvSpPr>
            <a:spLocks noGrp="1"/>
          </p:cNvSpPr>
          <p:nvPr>
            <p:ph type="sldNum" sz="quarter" idx="12"/>
          </p:nvPr>
        </p:nvSpPr>
        <p:spPr/>
        <p:txBody>
          <a:bodyPr/>
          <a:lstStyle/>
          <a:p>
            <a:fld id="{DF986BDD-F95F-4181-AE47-1964E683E3C8}" type="slidenum">
              <a:rPr lang="en-US" smtClean="0"/>
              <a:t>64</a:t>
            </a:fld>
            <a:endParaRPr lang="en-US"/>
          </a:p>
        </p:txBody>
      </p:sp>
      <p:sp>
        <p:nvSpPr>
          <p:cNvPr id="25" name="TextBox 24">
            <a:extLst>
              <a:ext uri="{FF2B5EF4-FFF2-40B4-BE49-F238E27FC236}">
                <a16:creationId xmlns:a16="http://schemas.microsoft.com/office/drawing/2014/main" id="{88B06AA9-F8A5-6288-E68F-4FFEDD141975}"/>
              </a:ext>
            </a:extLst>
          </p:cNvPr>
          <p:cNvSpPr txBox="1"/>
          <p:nvPr/>
        </p:nvSpPr>
        <p:spPr>
          <a:xfrm>
            <a:off x="9961813" y="5614582"/>
            <a:ext cx="1062811" cy="430887"/>
          </a:xfrm>
          <a:prstGeom prst="rect">
            <a:avLst/>
          </a:prstGeom>
          <a:noFill/>
        </p:spPr>
        <p:txBody>
          <a:bodyPr wrap="square">
            <a:spAutoFit/>
          </a:bodyPr>
          <a:lstStyle/>
          <a:p>
            <a:r>
              <a:rPr lang="en-US" sz="2200"/>
              <a:t>LSTM</a:t>
            </a:r>
          </a:p>
        </p:txBody>
      </p:sp>
      <p:pic>
        <p:nvPicPr>
          <p:cNvPr id="17" name="Picture 16" descr="Diagram&#10;&#10;Description automatically generated">
            <a:extLst>
              <a:ext uri="{FF2B5EF4-FFF2-40B4-BE49-F238E27FC236}">
                <a16:creationId xmlns:a16="http://schemas.microsoft.com/office/drawing/2014/main" id="{8FA9BF94-C74F-F88A-59F0-886718F5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22" y="2767579"/>
            <a:ext cx="6278880" cy="3568560"/>
          </a:xfrm>
          <a:prstGeom prst="rect">
            <a:avLst/>
          </a:prstGeom>
        </p:spPr>
      </p:pic>
      <p:sp>
        <p:nvSpPr>
          <p:cNvPr id="19" name="Oval 18">
            <a:extLst>
              <a:ext uri="{FF2B5EF4-FFF2-40B4-BE49-F238E27FC236}">
                <a16:creationId xmlns:a16="http://schemas.microsoft.com/office/drawing/2014/main" id="{569D62DB-85CB-D858-4800-00E017FB9BBE}"/>
              </a:ext>
            </a:extLst>
          </p:cNvPr>
          <p:cNvSpPr/>
          <p:nvPr/>
        </p:nvSpPr>
        <p:spPr>
          <a:xfrm>
            <a:off x="6826886" y="2767579"/>
            <a:ext cx="1476591" cy="9811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Long Memory</a:t>
            </a:r>
          </a:p>
        </p:txBody>
      </p:sp>
      <p:sp>
        <p:nvSpPr>
          <p:cNvPr id="20" name="Arrow: Right 19">
            <a:extLst>
              <a:ext uri="{FF2B5EF4-FFF2-40B4-BE49-F238E27FC236}">
                <a16:creationId xmlns:a16="http://schemas.microsoft.com/office/drawing/2014/main" id="{DC1DF30D-A772-F5FC-3E33-CCB35DBE23AB}"/>
              </a:ext>
            </a:extLst>
          </p:cNvPr>
          <p:cNvSpPr/>
          <p:nvPr/>
        </p:nvSpPr>
        <p:spPr>
          <a:xfrm rot="19664025">
            <a:off x="6434170" y="3554354"/>
            <a:ext cx="554680" cy="358608"/>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
        <p:nvSpPr>
          <p:cNvPr id="21" name="Arrow: Right 20">
            <a:extLst>
              <a:ext uri="{FF2B5EF4-FFF2-40B4-BE49-F238E27FC236}">
                <a16:creationId xmlns:a16="http://schemas.microsoft.com/office/drawing/2014/main" id="{88956B0A-2B32-B4C6-6F14-78CDFF2CC45C}"/>
              </a:ext>
            </a:extLst>
          </p:cNvPr>
          <p:cNvSpPr/>
          <p:nvPr/>
        </p:nvSpPr>
        <p:spPr>
          <a:xfrm rot="1455354">
            <a:off x="6481170" y="5333856"/>
            <a:ext cx="554680" cy="358608"/>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
        <p:nvSpPr>
          <p:cNvPr id="22" name="Oval 21">
            <a:extLst>
              <a:ext uri="{FF2B5EF4-FFF2-40B4-BE49-F238E27FC236}">
                <a16:creationId xmlns:a16="http://schemas.microsoft.com/office/drawing/2014/main" id="{14CC06EA-334D-8DCF-F1EE-BDC640A4630B}"/>
              </a:ext>
            </a:extLst>
          </p:cNvPr>
          <p:cNvSpPr/>
          <p:nvPr/>
        </p:nvSpPr>
        <p:spPr>
          <a:xfrm>
            <a:off x="6861601" y="5499833"/>
            <a:ext cx="1407160" cy="9070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Short</a:t>
            </a:r>
          </a:p>
          <a:p>
            <a:pPr algn="ctr"/>
            <a:r>
              <a:rPr lang="en-US"/>
              <a:t>Memory</a:t>
            </a:r>
          </a:p>
        </p:txBody>
      </p:sp>
    </p:spTree>
    <p:extLst>
      <p:ext uri="{BB962C8B-B14F-4D97-AF65-F5344CB8AC3E}">
        <p14:creationId xmlns:p14="http://schemas.microsoft.com/office/powerpoint/2010/main" val="16114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 grpId="0" animBg="1"/>
      <p:bldP spid="20" grpId="0" animBg="1"/>
      <p:bldP spid="21"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332F-EBF4-6692-EDA4-860F7EFD9842}"/>
              </a:ext>
            </a:extLst>
          </p:cNvPr>
          <p:cNvSpPr>
            <a:spLocks noGrp="1"/>
          </p:cNvSpPr>
          <p:nvPr>
            <p:ph type="title"/>
          </p:nvPr>
        </p:nvSpPr>
        <p:spPr>
          <a:xfrm>
            <a:off x="116733" y="586822"/>
            <a:ext cx="4592428" cy="1645920"/>
          </a:xfrm>
        </p:spPr>
        <p:txBody>
          <a:bodyPr>
            <a:noAutofit/>
          </a:bodyPr>
          <a:lstStyle/>
          <a:p>
            <a:r>
              <a:rPr lang="en-US" sz="2800" b="1">
                <a:latin typeface="Helvetica Neue" panose="020B0604020202020204"/>
              </a:rPr>
              <a:t>Models considered (n = 5) Contd.</a:t>
            </a:r>
          </a:p>
        </p:txBody>
      </p:sp>
      <p:sp>
        <p:nvSpPr>
          <p:cNvPr id="3" name="Content Placeholder 2">
            <a:extLst>
              <a:ext uri="{FF2B5EF4-FFF2-40B4-BE49-F238E27FC236}">
                <a16:creationId xmlns:a16="http://schemas.microsoft.com/office/drawing/2014/main" id="{26B2AE06-D6BF-350B-FB5A-00E6F56798F7}"/>
              </a:ext>
            </a:extLst>
          </p:cNvPr>
          <p:cNvSpPr>
            <a:spLocks noGrp="1"/>
          </p:cNvSpPr>
          <p:nvPr>
            <p:ph idx="1"/>
          </p:nvPr>
        </p:nvSpPr>
        <p:spPr>
          <a:xfrm>
            <a:off x="5250106" y="586822"/>
            <a:ext cx="6106742" cy="1645920"/>
          </a:xfrm>
        </p:spPr>
        <p:txBody>
          <a:bodyPr anchor="ctr">
            <a:normAutofit/>
          </a:bodyPr>
          <a:lstStyle/>
          <a:p>
            <a:r>
              <a:rPr lang="en-US" sz="1800">
                <a:solidFill>
                  <a:schemeClr val="bg2"/>
                </a:solidFill>
              </a:rPr>
              <a:t>Embedding type models: GloVe</a:t>
            </a:r>
          </a:p>
          <a:p>
            <a:r>
              <a:rPr lang="en-US" sz="1800">
                <a:solidFill>
                  <a:schemeClr val="bg2"/>
                </a:solidFill>
              </a:rPr>
              <a:t>Recurrent type models: LSTM, RandLSTM</a:t>
            </a:r>
          </a:p>
          <a:p>
            <a:r>
              <a:rPr lang="en-US" sz="1800"/>
              <a:t>Contextualized pretrained models: ELMo, </a:t>
            </a:r>
            <a:r>
              <a:rPr lang="en-US" sz="1800">
                <a:solidFill>
                  <a:schemeClr val="bg2"/>
                </a:solidFill>
              </a:rPr>
              <a:t>Longformer</a:t>
            </a:r>
          </a:p>
        </p:txBody>
      </p:sp>
      <p:sp>
        <p:nvSpPr>
          <p:cNvPr id="15" name="TextBox 14">
            <a:extLst>
              <a:ext uri="{FF2B5EF4-FFF2-40B4-BE49-F238E27FC236}">
                <a16:creationId xmlns:a16="http://schemas.microsoft.com/office/drawing/2014/main" id="{64602E75-E5AB-26B8-7ADB-BA747D01071A}"/>
              </a:ext>
            </a:extLst>
          </p:cNvPr>
          <p:cNvSpPr txBox="1"/>
          <p:nvPr/>
        </p:nvSpPr>
        <p:spPr>
          <a:xfrm>
            <a:off x="43760" y="6414157"/>
            <a:ext cx="8893763" cy="369332"/>
          </a:xfrm>
          <a:prstGeom prst="rect">
            <a:avLst/>
          </a:prstGeom>
          <a:noFill/>
        </p:spPr>
        <p:txBody>
          <a:bodyPr wrap="square">
            <a:spAutoFit/>
          </a:bodyPr>
          <a:lstStyle/>
          <a:p>
            <a:pPr lvl="0">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e.g. </a:t>
            </a:r>
            <a:r>
              <a:rPr kumimoji="0" lang="en-US" sz="1800" b="0" i="0" u="none" strike="noStrike" kern="1200" cap="none" spc="0" normalizeH="0" baseline="0" noProof="0">
                <a:ln>
                  <a:noFill/>
                </a:ln>
                <a:solidFill>
                  <a:schemeClr val="bg2"/>
                </a:solidFill>
                <a:effectLst/>
                <a:uLnTx/>
                <a:uFillTx/>
                <a:latin typeface="Calibri" panose="020F0502020204030204"/>
                <a:ea typeface="+mn-ea"/>
                <a:cs typeface="+mn-cs"/>
              </a:rPr>
              <a:t>Pennington et al. 2014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lang="en-US">
                <a:solidFill>
                  <a:schemeClr val="bg2"/>
                </a:solidFill>
              </a:rPr>
              <a:t>Hochreiter et al. 1997 |</a:t>
            </a:r>
            <a:r>
              <a:rPr lang="en-US"/>
              <a:t> </a:t>
            </a:r>
            <a:r>
              <a:rPr kumimoji="0" lang="en-US" sz="1800" b="0" i="0" u="none" strike="noStrike" kern="1200" cap="none" spc="0" normalizeH="0" baseline="0" noProof="0">
                <a:ln>
                  <a:noFill/>
                </a:ln>
                <a:solidFill>
                  <a:srgbClr val="212529"/>
                </a:solidFill>
                <a:effectLst/>
                <a:uLnTx/>
                <a:uFillTx/>
                <a:latin typeface="-apple-system"/>
                <a:ea typeface="+mn-ea"/>
                <a:cs typeface="+mn-cs"/>
              </a:rPr>
              <a:t>Peters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et al. 2018 </a:t>
            </a:r>
            <a:r>
              <a:rPr kumimoji="0" lang="en-US" sz="1800" b="0" i="0" u="none" strike="noStrike" kern="1200" cap="none" spc="0" normalizeH="0" baseline="0" noProof="0">
                <a:ln>
                  <a:noFill/>
                </a:ln>
                <a:solidFill>
                  <a:schemeClr val="bg2"/>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bg2"/>
                </a:solidFill>
                <a:effectLst/>
                <a:uLnTx/>
                <a:uFillTx/>
                <a:latin typeface="Lato" panose="020F0502020204030203" pitchFamily="34" charset="0"/>
                <a:ea typeface="+mn-ea"/>
                <a:cs typeface="+mn-cs"/>
              </a:rPr>
              <a:t>Beltagy et al</a:t>
            </a:r>
            <a:r>
              <a:rPr kumimoji="0" lang="en-US" sz="1800" b="0" i="0" u="none" strike="noStrike" kern="1200" cap="none" spc="0" normalizeH="0" baseline="0" noProof="0">
                <a:ln>
                  <a:noFill/>
                </a:ln>
                <a:solidFill>
                  <a:schemeClr val="bg2"/>
                </a:solidFill>
                <a:effectLst/>
                <a:uLnTx/>
                <a:uFillTx/>
                <a:latin typeface="Calibri" panose="020F0502020204030204"/>
                <a:ea typeface="+mn-ea"/>
                <a:cs typeface="+mn-cs"/>
              </a:rPr>
              <a:t>. 2020 </a:t>
            </a:r>
          </a:p>
        </p:txBody>
      </p:sp>
      <p:sp>
        <p:nvSpPr>
          <p:cNvPr id="4" name="Slide Number Placeholder 3">
            <a:extLst>
              <a:ext uri="{FF2B5EF4-FFF2-40B4-BE49-F238E27FC236}">
                <a16:creationId xmlns:a16="http://schemas.microsoft.com/office/drawing/2014/main" id="{34EE376C-594D-4FB3-408F-7837D9BD66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86BDD-F95F-4181-AE47-1964E683E3C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9" name="Picture 28" descr="Chart, box and whisker chart&#10;&#10;Description automatically generated">
            <a:extLst>
              <a:ext uri="{FF2B5EF4-FFF2-40B4-BE49-F238E27FC236}">
                <a16:creationId xmlns:a16="http://schemas.microsoft.com/office/drawing/2014/main" id="{C56059CE-B095-1472-BE4C-33B829FA1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973" y="2536851"/>
            <a:ext cx="5477576" cy="3286511"/>
          </a:xfrm>
          <a:prstGeom prst="rect">
            <a:avLst/>
          </a:prstGeom>
        </p:spPr>
      </p:pic>
      <p:sp>
        <p:nvSpPr>
          <p:cNvPr id="17" name="TextBox 16">
            <a:extLst>
              <a:ext uri="{FF2B5EF4-FFF2-40B4-BE49-F238E27FC236}">
                <a16:creationId xmlns:a16="http://schemas.microsoft.com/office/drawing/2014/main" id="{C954FA8F-2EFD-87C6-4F19-4A1B2BEAB518}"/>
              </a:ext>
            </a:extLst>
          </p:cNvPr>
          <p:cNvSpPr txBox="1"/>
          <p:nvPr/>
        </p:nvSpPr>
        <p:spPr>
          <a:xfrm>
            <a:off x="3815666" y="5823362"/>
            <a:ext cx="8662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ELMo</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2AF85EE-A160-AD18-03B6-C3DC098E8D3D}"/>
              </a:ext>
            </a:extLst>
          </p:cNvPr>
          <p:cNvSpPr/>
          <p:nvPr/>
        </p:nvSpPr>
        <p:spPr>
          <a:xfrm>
            <a:off x="186817" y="2995728"/>
            <a:ext cx="1225076" cy="7040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Layer-2</a:t>
            </a:r>
          </a:p>
        </p:txBody>
      </p:sp>
      <p:sp>
        <p:nvSpPr>
          <p:cNvPr id="21" name="Arrow: Right 20">
            <a:extLst>
              <a:ext uri="{FF2B5EF4-FFF2-40B4-BE49-F238E27FC236}">
                <a16:creationId xmlns:a16="http://schemas.microsoft.com/office/drawing/2014/main" id="{EC0CFF5E-9C7A-C342-5175-D88D2377CD13}"/>
              </a:ext>
            </a:extLst>
          </p:cNvPr>
          <p:cNvSpPr/>
          <p:nvPr/>
        </p:nvSpPr>
        <p:spPr>
          <a:xfrm rot="11757655">
            <a:off x="1547632" y="3501510"/>
            <a:ext cx="554680" cy="194744"/>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
        <p:nvSpPr>
          <p:cNvPr id="22" name="Oval 21">
            <a:extLst>
              <a:ext uri="{FF2B5EF4-FFF2-40B4-BE49-F238E27FC236}">
                <a16:creationId xmlns:a16="http://schemas.microsoft.com/office/drawing/2014/main" id="{E84FBFCF-1113-8187-F24E-080A5885C88A}"/>
              </a:ext>
            </a:extLst>
          </p:cNvPr>
          <p:cNvSpPr/>
          <p:nvPr/>
        </p:nvSpPr>
        <p:spPr>
          <a:xfrm>
            <a:off x="186817" y="4178163"/>
            <a:ext cx="1225076" cy="7040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Layer-1</a:t>
            </a:r>
          </a:p>
        </p:txBody>
      </p:sp>
      <p:sp>
        <p:nvSpPr>
          <p:cNvPr id="23" name="Arrow: Right 22">
            <a:extLst>
              <a:ext uri="{FF2B5EF4-FFF2-40B4-BE49-F238E27FC236}">
                <a16:creationId xmlns:a16="http://schemas.microsoft.com/office/drawing/2014/main" id="{CDC7B339-0B42-6E62-4DC8-725A95E68153}"/>
              </a:ext>
            </a:extLst>
          </p:cNvPr>
          <p:cNvSpPr/>
          <p:nvPr/>
        </p:nvSpPr>
        <p:spPr>
          <a:xfrm rot="11757655">
            <a:off x="1547632" y="4683945"/>
            <a:ext cx="554680" cy="194744"/>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5889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animBg="1"/>
      <p:bldP spid="22"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332F-EBF4-6692-EDA4-860F7EFD9842}"/>
              </a:ext>
            </a:extLst>
          </p:cNvPr>
          <p:cNvSpPr>
            <a:spLocks noGrp="1"/>
          </p:cNvSpPr>
          <p:nvPr>
            <p:ph type="title"/>
          </p:nvPr>
        </p:nvSpPr>
        <p:spPr>
          <a:xfrm>
            <a:off x="43761" y="586822"/>
            <a:ext cx="4665400" cy="1645920"/>
          </a:xfrm>
        </p:spPr>
        <p:txBody>
          <a:bodyPr>
            <a:noAutofit/>
          </a:bodyPr>
          <a:lstStyle/>
          <a:p>
            <a:r>
              <a:rPr lang="en-US" sz="2800" b="1">
                <a:latin typeface="Helvetica Neue" panose="020B0604020202020204"/>
              </a:rPr>
              <a:t>Models considered (n = 5) Contd.</a:t>
            </a:r>
          </a:p>
        </p:txBody>
      </p:sp>
      <p:sp>
        <p:nvSpPr>
          <p:cNvPr id="3" name="Content Placeholder 2">
            <a:extLst>
              <a:ext uri="{FF2B5EF4-FFF2-40B4-BE49-F238E27FC236}">
                <a16:creationId xmlns:a16="http://schemas.microsoft.com/office/drawing/2014/main" id="{26B2AE06-D6BF-350B-FB5A-00E6F56798F7}"/>
              </a:ext>
            </a:extLst>
          </p:cNvPr>
          <p:cNvSpPr>
            <a:spLocks noGrp="1"/>
          </p:cNvSpPr>
          <p:nvPr>
            <p:ph idx="1"/>
          </p:nvPr>
        </p:nvSpPr>
        <p:spPr>
          <a:xfrm>
            <a:off x="5250106" y="586822"/>
            <a:ext cx="6106742" cy="1645920"/>
          </a:xfrm>
        </p:spPr>
        <p:txBody>
          <a:bodyPr anchor="ctr">
            <a:normAutofit/>
          </a:bodyPr>
          <a:lstStyle/>
          <a:p>
            <a:r>
              <a:rPr lang="en-US" sz="1800">
                <a:solidFill>
                  <a:schemeClr val="bg2"/>
                </a:solidFill>
              </a:rPr>
              <a:t>Embedding type models: GloVe</a:t>
            </a:r>
          </a:p>
          <a:p>
            <a:r>
              <a:rPr lang="en-US" sz="1800">
                <a:solidFill>
                  <a:schemeClr val="bg2"/>
                </a:solidFill>
              </a:rPr>
              <a:t>Recurrent type models: LSTM, RandLSTM</a:t>
            </a:r>
          </a:p>
          <a:p>
            <a:r>
              <a:rPr lang="en-US" sz="1800"/>
              <a:t>Contextualized pretrained models: </a:t>
            </a:r>
            <a:r>
              <a:rPr lang="en-US" sz="1800">
                <a:solidFill>
                  <a:schemeClr val="bg2"/>
                </a:solidFill>
              </a:rPr>
              <a:t>ELMo,</a:t>
            </a:r>
            <a:r>
              <a:rPr lang="en-US" sz="1800"/>
              <a:t> Longformer</a:t>
            </a:r>
          </a:p>
        </p:txBody>
      </p:sp>
      <p:sp>
        <p:nvSpPr>
          <p:cNvPr id="13" name="TextBox 12">
            <a:extLst>
              <a:ext uri="{FF2B5EF4-FFF2-40B4-BE49-F238E27FC236}">
                <a16:creationId xmlns:a16="http://schemas.microsoft.com/office/drawing/2014/main" id="{E0D51F6A-5D0D-9581-1846-A57C0FF5558F}"/>
              </a:ext>
            </a:extLst>
          </p:cNvPr>
          <p:cNvSpPr txBox="1"/>
          <p:nvPr/>
        </p:nvSpPr>
        <p:spPr>
          <a:xfrm>
            <a:off x="3677264" y="5624847"/>
            <a:ext cx="35813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Longformer: Transformer with Global + local sliding window</a:t>
            </a:r>
          </a:p>
        </p:txBody>
      </p:sp>
      <p:sp>
        <p:nvSpPr>
          <p:cNvPr id="15" name="TextBox 14">
            <a:extLst>
              <a:ext uri="{FF2B5EF4-FFF2-40B4-BE49-F238E27FC236}">
                <a16:creationId xmlns:a16="http://schemas.microsoft.com/office/drawing/2014/main" id="{64602E75-E5AB-26B8-7ADB-BA747D01071A}"/>
              </a:ext>
            </a:extLst>
          </p:cNvPr>
          <p:cNvSpPr txBox="1"/>
          <p:nvPr/>
        </p:nvSpPr>
        <p:spPr>
          <a:xfrm>
            <a:off x="43760" y="6414157"/>
            <a:ext cx="8874098" cy="369332"/>
          </a:xfrm>
          <a:prstGeom prst="rect">
            <a:avLst/>
          </a:prstGeom>
          <a:noFill/>
        </p:spPr>
        <p:txBody>
          <a:bodyPr wrap="square">
            <a:spAutoFit/>
          </a:bodyPr>
          <a:lstStyle/>
          <a:p>
            <a:pPr lvl="0">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e.g. </a:t>
            </a:r>
            <a:r>
              <a:rPr kumimoji="0" lang="en-US" sz="1800" b="0" i="0" u="none" strike="noStrike" kern="1200" cap="none" spc="0" normalizeH="0" baseline="0" noProof="0">
                <a:ln>
                  <a:noFill/>
                </a:ln>
                <a:solidFill>
                  <a:schemeClr val="bg2"/>
                </a:solidFill>
                <a:effectLst/>
                <a:uLnTx/>
                <a:uFillTx/>
                <a:latin typeface="Calibri" panose="020F0502020204030204"/>
                <a:ea typeface="+mn-ea"/>
                <a:cs typeface="+mn-cs"/>
              </a:rPr>
              <a:t>Pennington et al. 2014 | </a:t>
            </a:r>
            <a:r>
              <a:rPr lang="en-US">
                <a:solidFill>
                  <a:schemeClr val="bg2"/>
                </a:solidFill>
              </a:rPr>
              <a:t>Hochreiter et al. 1997 |</a:t>
            </a:r>
            <a:r>
              <a:rPr lang="en-US"/>
              <a:t> </a:t>
            </a:r>
            <a:r>
              <a:rPr kumimoji="0" lang="en-US" sz="1800" b="0" i="0" u="none" strike="noStrike" kern="1200" cap="none" spc="0" normalizeH="0" baseline="0" noProof="0">
                <a:ln>
                  <a:noFill/>
                </a:ln>
                <a:solidFill>
                  <a:schemeClr val="bg2"/>
                </a:solidFill>
                <a:effectLst/>
                <a:uLnTx/>
                <a:uFillTx/>
                <a:latin typeface="-apple-system"/>
                <a:ea typeface="+mn-ea"/>
                <a:cs typeface="+mn-cs"/>
              </a:rPr>
              <a:t>Peters</a:t>
            </a:r>
            <a:r>
              <a:rPr kumimoji="0" lang="en-US" sz="1800" b="0" i="0" u="none" strike="noStrike" kern="1200" cap="none" spc="0" normalizeH="0" baseline="0" noProof="0">
                <a:ln>
                  <a:noFill/>
                </a:ln>
                <a:solidFill>
                  <a:schemeClr val="bg2"/>
                </a:solidFill>
                <a:effectLst/>
                <a:uLnTx/>
                <a:uFillTx/>
                <a:latin typeface="Calibri" panose="020F0502020204030204"/>
                <a:ea typeface="+mn-ea"/>
                <a:cs typeface="+mn-cs"/>
              </a:rPr>
              <a:t> et al. 2018 | </a:t>
            </a:r>
            <a:r>
              <a:rPr kumimoji="0" lang="en-US" sz="1800" b="0" i="0" u="none" strike="noStrike" kern="1200" cap="none" spc="0" normalizeH="0" baseline="0" noProof="0">
                <a:ln>
                  <a:noFill/>
                </a:ln>
                <a:solidFill>
                  <a:srgbClr val="6C757D"/>
                </a:solidFill>
                <a:effectLst/>
                <a:uLnTx/>
                <a:uFillTx/>
                <a:latin typeface="Lato" panose="020F0502020204030203" pitchFamily="34" charset="0"/>
                <a:ea typeface="+mn-ea"/>
                <a:cs typeface="+mn-cs"/>
              </a:rPr>
              <a:t>Beltagy et al</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2020 </a:t>
            </a:r>
          </a:p>
        </p:txBody>
      </p:sp>
      <p:sp>
        <p:nvSpPr>
          <p:cNvPr id="4" name="Slide Number Placeholder 3">
            <a:extLst>
              <a:ext uri="{FF2B5EF4-FFF2-40B4-BE49-F238E27FC236}">
                <a16:creationId xmlns:a16="http://schemas.microsoft.com/office/drawing/2014/main" id="{34EE376C-594D-4FB3-408F-7837D9BD66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86BDD-F95F-4181-AE47-1964E683E3C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 name="Picture 18" descr="Diagram&#10;&#10;Description automatically generated">
            <a:extLst>
              <a:ext uri="{FF2B5EF4-FFF2-40B4-BE49-F238E27FC236}">
                <a16:creationId xmlns:a16="http://schemas.microsoft.com/office/drawing/2014/main" id="{AA140B72-7144-B7E5-ED30-B888E8270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264" y="2003898"/>
            <a:ext cx="3727330" cy="3649605"/>
          </a:xfrm>
          <a:prstGeom prst="rect">
            <a:avLst/>
          </a:prstGeom>
        </p:spPr>
      </p:pic>
    </p:spTree>
    <p:extLst>
      <p:ext uri="{BB962C8B-B14F-4D97-AF65-F5344CB8AC3E}">
        <p14:creationId xmlns:p14="http://schemas.microsoft.com/office/powerpoint/2010/main" val="382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4" name="Google Shape;494;p5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Brain encoding: survey tree</a:t>
            </a:r>
            <a:endParaRPr sz="2800" b="1">
              <a:latin typeface="Helvetica Neue" panose="020B0604020202020204"/>
            </a:endParaRPr>
          </a:p>
        </p:txBody>
      </p:sp>
      <p:sp>
        <p:nvSpPr>
          <p:cNvPr id="2" name="Slide Number Placeholder 1">
            <a:extLst>
              <a:ext uri="{FF2B5EF4-FFF2-40B4-BE49-F238E27FC236}">
                <a16:creationId xmlns:a16="http://schemas.microsoft.com/office/drawing/2014/main" id="{14B93074-375F-29D4-D88F-0E2A4CCBC326}"/>
              </a:ext>
            </a:extLst>
          </p:cNvPr>
          <p:cNvSpPr>
            <a:spLocks noGrp="1"/>
          </p:cNvSpPr>
          <p:nvPr>
            <p:ph type="sldNum" idx="12"/>
          </p:nvPr>
        </p:nvSpPr>
        <p:spPr/>
        <p:txBody>
          <a:bodyPr/>
          <a:lstStyle/>
          <a:p>
            <a:fld id="{00000000-1234-1234-1234-123412341234}" type="slidenum">
              <a:rPr lang="en" smtClean="0"/>
              <a:pPr/>
              <a:t>67</a:t>
            </a:fld>
            <a:endParaRPr lang="en"/>
          </a:p>
        </p:txBody>
      </p:sp>
      <p:pic>
        <p:nvPicPr>
          <p:cNvPr id="4" name="Picture 3" descr="A diagram of a language&#10;&#10;Description automatically generated with medium confidence">
            <a:extLst>
              <a:ext uri="{FF2B5EF4-FFF2-40B4-BE49-F238E27FC236}">
                <a16:creationId xmlns:a16="http://schemas.microsoft.com/office/drawing/2014/main" id="{74BD88C2-47C8-C894-0528-AFB63C0DAFC8}"/>
              </a:ext>
            </a:extLst>
          </p:cNvPr>
          <p:cNvPicPr>
            <a:picLocks noChangeAspect="1"/>
          </p:cNvPicPr>
          <p:nvPr/>
        </p:nvPicPr>
        <p:blipFill rotWithShape="1">
          <a:blip r:embed="rId3">
            <a:extLst>
              <a:ext uri="{28A0092B-C50C-407E-A947-70E740481C1C}">
                <a14:useLocalDpi xmlns:a14="http://schemas.microsoft.com/office/drawing/2010/main" val="0"/>
              </a:ext>
            </a:extLst>
          </a:blip>
          <a:srcRect l="11827" r="65851" b="48021"/>
          <a:stretch/>
        </p:blipFill>
        <p:spPr>
          <a:xfrm>
            <a:off x="583659" y="1283569"/>
            <a:ext cx="2723745" cy="4936311"/>
          </a:xfrm>
          <a:prstGeom prst="rect">
            <a:avLst/>
          </a:prstGeom>
        </p:spPr>
      </p:pic>
      <p:pic>
        <p:nvPicPr>
          <p:cNvPr id="5" name="Picture 4" descr="A diagram of a language&#10;&#10;Description automatically generated with medium confidence">
            <a:extLst>
              <a:ext uri="{FF2B5EF4-FFF2-40B4-BE49-F238E27FC236}">
                <a16:creationId xmlns:a16="http://schemas.microsoft.com/office/drawing/2014/main" id="{B9A097C4-A0B9-6C05-8E43-81C0FB5C9C37}"/>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34729" r="-1" b="48021"/>
          <a:stretch/>
        </p:blipFill>
        <p:spPr>
          <a:xfrm>
            <a:off x="3307403" y="4581728"/>
            <a:ext cx="8035401" cy="1638152"/>
          </a:xfrm>
          <a:prstGeom prst="rect">
            <a:avLst/>
          </a:prstGeom>
        </p:spPr>
      </p:pic>
      <p:sp>
        <p:nvSpPr>
          <p:cNvPr id="3" name="Rectangle 2">
            <a:extLst>
              <a:ext uri="{FF2B5EF4-FFF2-40B4-BE49-F238E27FC236}">
                <a16:creationId xmlns:a16="http://schemas.microsoft.com/office/drawing/2014/main" id="{C596E10E-2B38-15A1-D272-6499AC0117A0}"/>
              </a:ext>
            </a:extLst>
          </p:cNvPr>
          <p:cNvSpPr/>
          <p:nvPr/>
        </p:nvSpPr>
        <p:spPr>
          <a:xfrm>
            <a:off x="145915" y="1283569"/>
            <a:ext cx="11462426" cy="5088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3;g22857952a9e_0_396">
            <a:extLst>
              <a:ext uri="{FF2B5EF4-FFF2-40B4-BE49-F238E27FC236}">
                <a16:creationId xmlns:a16="http://schemas.microsoft.com/office/drawing/2014/main" id="{F8F6B23D-E0CD-4796-F4DA-A844B8F026F8}"/>
              </a:ext>
            </a:extLst>
          </p:cNvPr>
          <p:cNvPicPr preferRelativeResize="0"/>
          <p:nvPr/>
        </p:nvPicPr>
        <p:blipFill>
          <a:blip r:embed="rId4">
            <a:alphaModFix/>
          </a:blip>
          <a:stretch>
            <a:fillRect/>
          </a:stretch>
        </p:blipFill>
        <p:spPr>
          <a:xfrm>
            <a:off x="8786547" y="3666712"/>
            <a:ext cx="3292225" cy="971550"/>
          </a:xfrm>
          <a:prstGeom prst="rect">
            <a:avLst/>
          </a:prstGeom>
          <a:noFill/>
          <a:ln>
            <a:noFill/>
          </a:ln>
        </p:spPr>
      </p:pic>
      <p:pic>
        <p:nvPicPr>
          <p:cNvPr id="11" name="Google Shape;304;g22857952a9e_0_396">
            <a:extLst>
              <a:ext uri="{FF2B5EF4-FFF2-40B4-BE49-F238E27FC236}">
                <a16:creationId xmlns:a16="http://schemas.microsoft.com/office/drawing/2014/main" id="{AED4C810-90FA-F7BF-6C53-074A8B7373D1}"/>
              </a:ext>
            </a:extLst>
          </p:cNvPr>
          <p:cNvPicPr preferRelativeResize="0"/>
          <p:nvPr/>
        </p:nvPicPr>
        <p:blipFill rotWithShape="1">
          <a:blip r:embed="rId5">
            <a:alphaModFix/>
          </a:blip>
          <a:srcRect l="-3066" t="-14265" r="-3056" b="-14252"/>
          <a:stretch/>
        </p:blipFill>
        <p:spPr>
          <a:xfrm>
            <a:off x="3568237" y="2806857"/>
            <a:ext cx="4074201" cy="2174100"/>
          </a:xfrm>
          <a:prstGeom prst="rect">
            <a:avLst/>
          </a:prstGeom>
          <a:noFill/>
          <a:ln w="19050" cap="flat" cmpd="sng">
            <a:solidFill>
              <a:schemeClr val="dk1"/>
            </a:solidFill>
            <a:prstDash val="lgDash"/>
            <a:round/>
            <a:headEnd type="none" w="sm" len="sm"/>
            <a:tailEnd type="none" w="sm" len="sm"/>
          </a:ln>
        </p:spPr>
      </p:pic>
      <p:sp>
        <p:nvSpPr>
          <p:cNvPr id="12" name="Google Shape;306;g22857952a9e_0_396">
            <a:extLst>
              <a:ext uri="{FF2B5EF4-FFF2-40B4-BE49-F238E27FC236}">
                <a16:creationId xmlns:a16="http://schemas.microsoft.com/office/drawing/2014/main" id="{D457C825-3210-FD28-A9E3-1A57B035CCDE}"/>
              </a:ext>
            </a:extLst>
          </p:cNvPr>
          <p:cNvSpPr/>
          <p:nvPr/>
        </p:nvSpPr>
        <p:spPr>
          <a:xfrm>
            <a:off x="8786547" y="2846713"/>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a:t>
            </a:r>
            <a:endParaRPr sz="2000" i="0" u="none" strike="noStrike" cap="none">
              <a:solidFill>
                <a:schemeClr val="dk1"/>
              </a:solidFill>
              <a:latin typeface="Helvetica Neue"/>
              <a:ea typeface="Helvetica Neue"/>
              <a:cs typeface="Helvetica Neue"/>
              <a:sym typeface="Helvetica Neue"/>
            </a:endParaRPr>
          </a:p>
        </p:txBody>
      </p:sp>
      <p:cxnSp>
        <p:nvCxnSpPr>
          <p:cNvPr id="14" name="Google Shape;308;g22857952a9e_0_396">
            <a:extLst>
              <a:ext uri="{FF2B5EF4-FFF2-40B4-BE49-F238E27FC236}">
                <a16:creationId xmlns:a16="http://schemas.microsoft.com/office/drawing/2014/main" id="{F326B28E-B74E-D7CA-D0B0-C2AC9AAF339D}"/>
              </a:ext>
            </a:extLst>
          </p:cNvPr>
          <p:cNvCxnSpPr>
            <a:cxnSpLocks/>
          </p:cNvCxnSpPr>
          <p:nvPr/>
        </p:nvCxnSpPr>
        <p:spPr>
          <a:xfrm>
            <a:off x="2687668" y="3641791"/>
            <a:ext cx="617008" cy="0"/>
          </a:xfrm>
          <a:prstGeom prst="straightConnector1">
            <a:avLst/>
          </a:prstGeom>
          <a:noFill/>
          <a:ln w="19050" cap="flat" cmpd="sng">
            <a:solidFill>
              <a:schemeClr val="dk1"/>
            </a:solidFill>
            <a:prstDash val="solid"/>
            <a:round/>
            <a:headEnd type="none" w="med" len="med"/>
            <a:tailEnd type="triangle" w="med" len="med"/>
          </a:ln>
        </p:spPr>
      </p:cxnSp>
      <p:sp>
        <p:nvSpPr>
          <p:cNvPr id="15" name="Google Shape;310;g22857952a9e_0_396">
            <a:extLst>
              <a:ext uri="{FF2B5EF4-FFF2-40B4-BE49-F238E27FC236}">
                <a16:creationId xmlns:a16="http://schemas.microsoft.com/office/drawing/2014/main" id="{69859E5C-3E80-2734-2D4D-6049C072A803}"/>
              </a:ext>
            </a:extLst>
          </p:cNvPr>
          <p:cNvSpPr/>
          <p:nvPr/>
        </p:nvSpPr>
        <p:spPr>
          <a:xfrm>
            <a:off x="4145987" y="1989231"/>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sp>
        <p:nvSpPr>
          <p:cNvPr id="16" name="Google Shape;314;g22857952a9e_0_396">
            <a:extLst>
              <a:ext uri="{FF2B5EF4-FFF2-40B4-BE49-F238E27FC236}">
                <a16:creationId xmlns:a16="http://schemas.microsoft.com/office/drawing/2014/main" id="{FF1CF7C3-2068-7BBB-EC0A-BC9EBB72BC8D}"/>
              </a:ext>
            </a:extLst>
          </p:cNvPr>
          <p:cNvSpPr/>
          <p:nvPr/>
        </p:nvSpPr>
        <p:spPr>
          <a:xfrm>
            <a:off x="2582462" y="3121443"/>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cxnSp>
        <p:nvCxnSpPr>
          <p:cNvPr id="18" name="Google Shape;308;g22857952a9e_0_396">
            <a:extLst>
              <a:ext uri="{FF2B5EF4-FFF2-40B4-BE49-F238E27FC236}">
                <a16:creationId xmlns:a16="http://schemas.microsoft.com/office/drawing/2014/main" id="{05BAB546-2C9D-4E62-61B9-84042825EE9D}"/>
              </a:ext>
            </a:extLst>
          </p:cNvPr>
          <p:cNvCxnSpPr>
            <a:cxnSpLocks/>
          </p:cNvCxnSpPr>
          <p:nvPr/>
        </p:nvCxnSpPr>
        <p:spPr>
          <a:xfrm>
            <a:off x="7859541" y="3666712"/>
            <a:ext cx="617008" cy="0"/>
          </a:xfrm>
          <a:prstGeom prst="straightConnector1">
            <a:avLst/>
          </a:prstGeom>
          <a:noFill/>
          <a:ln w="19050" cap="flat" cmpd="sng">
            <a:solidFill>
              <a:schemeClr val="dk1"/>
            </a:solidFill>
            <a:prstDash val="solid"/>
            <a:round/>
            <a:headEnd type="none" w="med" len="med"/>
            <a:tailEnd type="triangle" w="med" len="med"/>
          </a:ln>
        </p:spPr>
      </p:cxnSp>
      <p:pic>
        <p:nvPicPr>
          <p:cNvPr id="19" name="Picture 18" descr="A diagram of a language&#10;&#10;Description automatically generated with medium confidence">
            <a:extLst>
              <a:ext uri="{FF2B5EF4-FFF2-40B4-BE49-F238E27FC236}">
                <a16:creationId xmlns:a16="http://schemas.microsoft.com/office/drawing/2014/main" id="{9BC0FDBD-FCE6-5549-D780-6AC908A175AB}"/>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38570" r="39796" b="51400"/>
          <a:stretch/>
        </p:blipFill>
        <p:spPr>
          <a:xfrm>
            <a:off x="5877128" y="545654"/>
            <a:ext cx="3179323" cy="952401"/>
          </a:xfrm>
          <a:prstGeom prst="rect">
            <a:avLst/>
          </a:prstGeom>
        </p:spPr>
      </p:pic>
      <p:pic>
        <p:nvPicPr>
          <p:cNvPr id="20" name="Picture 19" descr="Diagram&#10;&#10;Description automatically generated">
            <a:extLst>
              <a:ext uri="{FF2B5EF4-FFF2-40B4-BE49-F238E27FC236}">
                <a16:creationId xmlns:a16="http://schemas.microsoft.com/office/drawing/2014/main" id="{2A208FED-8CAC-A912-5EC7-AC587F982A86}"/>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225402" y="3328037"/>
            <a:ext cx="2276270" cy="591812"/>
          </a:xfrm>
          <a:prstGeom prst="rect">
            <a:avLst/>
          </a:prstGeom>
        </p:spPr>
      </p:pic>
    </p:spTree>
    <p:extLst>
      <p:ext uri="{BB962C8B-B14F-4D97-AF65-F5344CB8AC3E}">
        <p14:creationId xmlns:p14="http://schemas.microsoft.com/office/powerpoint/2010/main" val="53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5"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4" name="Google Shape;494;p5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Brain encoding: survey tree (</a:t>
            </a:r>
            <a:r>
              <a:rPr lang="en-US" sz="2800" b="1">
                <a:latin typeface="Helvetica Neue" panose="020B0604020202020204"/>
              </a:rPr>
              <a:t>Contd.)</a:t>
            </a:r>
            <a:endParaRPr sz="2800" b="1">
              <a:latin typeface="Helvetica Neue" panose="020B0604020202020204"/>
            </a:endParaRPr>
          </a:p>
        </p:txBody>
      </p:sp>
      <p:sp>
        <p:nvSpPr>
          <p:cNvPr id="2" name="Slide Number Placeholder 1">
            <a:extLst>
              <a:ext uri="{FF2B5EF4-FFF2-40B4-BE49-F238E27FC236}">
                <a16:creationId xmlns:a16="http://schemas.microsoft.com/office/drawing/2014/main" id="{14B93074-375F-29D4-D88F-0E2A4CCBC326}"/>
              </a:ext>
            </a:extLst>
          </p:cNvPr>
          <p:cNvSpPr>
            <a:spLocks noGrp="1"/>
          </p:cNvSpPr>
          <p:nvPr>
            <p:ph type="sldNum" idx="12"/>
          </p:nvPr>
        </p:nvSpPr>
        <p:spPr/>
        <p:txBody>
          <a:bodyPr/>
          <a:lstStyle/>
          <a:p>
            <a:fld id="{00000000-1234-1234-1234-123412341234}" type="slidenum">
              <a:rPr lang="en" smtClean="0"/>
              <a:pPr/>
              <a:t>68</a:t>
            </a:fld>
            <a:endParaRPr lang="en"/>
          </a:p>
        </p:txBody>
      </p:sp>
      <p:pic>
        <p:nvPicPr>
          <p:cNvPr id="4" name="Picture 3" descr="A diagram of a language&#10;&#10;Description automatically generated with medium confidence">
            <a:extLst>
              <a:ext uri="{FF2B5EF4-FFF2-40B4-BE49-F238E27FC236}">
                <a16:creationId xmlns:a16="http://schemas.microsoft.com/office/drawing/2014/main" id="{74BD88C2-47C8-C894-0528-AFB63C0DAFC8}"/>
              </a:ext>
            </a:extLst>
          </p:cNvPr>
          <p:cNvPicPr>
            <a:picLocks noChangeAspect="1"/>
          </p:cNvPicPr>
          <p:nvPr/>
        </p:nvPicPr>
        <p:blipFill rotWithShape="1">
          <a:blip r:embed="rId3">
            <a:extLst>
              <a:ext uri="{28A0092B-C50C-407E-A947-70E740481C1C}">
                <a14:useLocalDpi xmlns:a14="http://schemas.microsoft.com/office/drawing/2010/main" val="0"/>
              </a:ext>
            </a:extLst>
          </a:blip>
          <a:srcRect l="11827" r="65851" b="48021"/>
          <a:stretch/>
        </p:blipFill>
        <p:spPr>
          <a:xfrm>
            <a:off x="583659" y="1283569"/>
            <a:ext cx="2723745" cy="4936311"/>
          </a:xfrm>
          <a:prstGeom prst="rect">
            <a:avLst/>
          </a:prstGeom>
        </p:spPr>
      </p:pic>
      <p:pic>
        <p:nvPicPr>
          <p:cNvPr id="6" name="Picture 5" descr="A diagram of a language&#10;&#10;Description automatically generated with medium confidence">
            <a:extLst>
              <a:ext uri="{FF2B5EF4-FFF2-40B4-BE49-F238E27FC236}">
                <a16:creationId xmlns:a16="http://schemas.microsoft.com/office/drawing/2014/main" id="{959C0884-1D50-BFAB-FEC5-6C631CCE5A70}"/>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21515" r="-1" b="65271"/>
          <a:stretch/>
        </p:blipFill>
        <p:spPr>
          <a:xfrm>
            <a:off x="3307403" y="3326860"/>
            <a:ext cx="8035402" cy="1254868"/>
          </a:xfrm>
          <a:prstGeom prst="rect">
            <a:avLst/>
          </a:prstGeom>
        </p:spPr>
      </p:pic>
      <p:sp>
        <p:nvSpPr>
          <p:cNvPr id="3" name="Rectangle 2">
            <a:extLst>
              <a:ext uri="{FF2B5EF4-FFF2-40B4-BE49-F238E27FC236}">
                <a16:creationId xmlns:a16="http://schemas.microsoft.com/office/drawing/2014/main" id="{CAA0D65F-3530-E900-E7B6-C53E1E7B0029}"/>
              </a:ext>
            </a:extLst>
          </p:cNvPr>
          <p:cNvSpPr/>
          <p:nvPr/>
        </p:nvSpPr>
        <p:spPr>
          <a:xfrm>
            <a:off x="145915" y="1283569"/>
            <a:ext cx="11462426" cy="5088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Google Shape;308;g22857952a9e_0_396">
            <a:extLst>
              <a:ext uri="{FF2B5EF4-FFF2-40B4-BE49-F238E27FC236}">
                <a16:creationId xmlns:a16="http://schemas.microsoft.com/office/drawing/2014/main" id="{E75D730A-52EF-F515-C266-5F40E4D3A92F}"/>
              </a:ext>
            </a:extLst>
          </p:cNvPr>
          <p:cNvCxnSpPr>
            <a:cxnSpLocks/>
          </p:cNvCxnSpPr>
          <p:nvPr/>
        </p:nvCxnSpPr>
        <p:spPr>
          <a:xfrm>
            <a:off x="2687668" y="3641791"/>
            <a:ext cx="617008" cy="0"/>
          </a:xfrm>
          <a:prstGeom prst="straightConnector1">
            <a:avLst/>
          </a:prstGeom>
          <a:noFill/>
          <a:ln w="19050" cap="flat" cmpd="sng">
            <a:solidFill>
              <a:schemeClr val="dk1"/>
            </a:solidFill>
            <a:prstDash val="solid"/>
            <a:round/>
            <a:headEnd type="none" w="med" len="med"/>
            <a:tailEnd type="triangle" w="med" len="med"/>
          </a:ln>
        </p:spPr>
      </p:cxnSp>
      <p:sp>
        <p:nvSpPr>
          <p:cNvPr id="12" name="Google Shape;314;g22857952a9e_0_396">
            <a:extLst>
              <a:ext uri="{FF2B5EF4-FFF2-40B4-BE49-F238E27FC236}">
                <a16:creationId xmlns:a16="http://schemas.microsoft.com/office/drawing/2014/main" id="{30B8CFFC-C6BB-3919-07A0-C8BA9BFB8802}"/>
              </a:ext>
            </a:extLst>
          </p:cNvPr>
          <p:cNvSpPr/>
          <p:nvPr/>
        </p:nvSpPr>
        <p:spPr>
          <a:xfrm>
            <a:off x="2582462" y="3121443"/>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pic>
        <p:nvPicPr>
          <p:cNvPr id="13" name="Google Shape;299;g22857952a9e_0_396">
            <a:extLst>
              <a:ext uri="{FF2B5EF4-FFF2-40B4-BE49-F238E27FC236}">
                <a16:creationId xmlns:a16="http://schemas.microsoft.com/office/drawing/2014/main" id="{4B53F08A-478A-3C50-1E04-26E1E1D9291D}"/>
              </a:ext>
            </a:extLst>
          </p:cNvPr>
          <p:cNvPicPr preferRelativeResize="0"/>
          <p:nvPr/>
        </p:nvPicPr>
        <p:blipFill rotWithShape="1">
          <a:blip r:embed="rId4">
            <a:alphaModFix/>
          </a:blip>
          <a:srcRect l="-1639" t="-1930" r="-1453" b="-2431"/>
          <a:stretch/>
        </p:blipFill>
        <p:spPr>
          <a:xfrm>
            <a:off x="3678676" y="2600797"/>
            <a:ext cx="4074210" cy="2174100"/>
          </a:xfrm>
          <a:prstGeom prst="rect">
            <a:avLst/>
          </a:prstGeom>
          <a:noFill/>
          <a:ln w="19050" cap="flat" cmpd="sng">
            <a:solidFill>
              <a:schemeClr val="dk1"/>
            </a:solidFill>
            <a:prstDash val="lgDash"/>
            <a:round/>
            <a:headEnd type="none" w="sm" len="sm"/>
            <a:tailEnd type="none" w="sm" len="sm"/>
          </a:ln>
        </p:spPr>
      </p:pic>
      <p:sp>
        <p:nvSpPr>
          <p:cNvPr id="14" name="Google Shape;312;g22857952a9e_0_396">
            <a:extLst>
              <a:ext uri="{FF2B5EF4-FFF2-40B4-BE49-F238E27FC236}">
                <a16:creationId xmlns:a16="http://schemas.microsoft.com/office/drawing/2014/main" id="{B7F0CABE-A4A5-640D-A302-FFFEF4E46EB3}"/>
              </a:ext>
            </a:extLst>
          </p:cNvPr>
          <p:cNvSpPr/>
          <p:nvPr/>
        </p:nvSpPr>
        <p:spPr>
          <a:xfrm>
            <a:off x="4256426" y="1776397"/>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pic>
        <p:nvPicPr>
          <p:cNvPr id="15" name="Google Shape;303;g22857952a9e_0_396">
            <a:extLst>
              <a:ext uri="{FF2B5EF4-FFF2-40B4-BE49-F238E27FC236}">
                <a16:creationId xmlns:a16="http://schemas.microsoft.com/office/drawing/2014/main" id="{9DCB63AF-64D8-AA01-5424-8772CEDD1F1E}"/>
              </a:ext>
            </a:extLst>
          </p:cNvPr>
          <p:cNvPicPr preferRelativeResize="0"/>
          <p:nvPr/>
        </p:nvPicPr>
        <p:blipFill>
          <a:blip r:embed="rId5">
            <a:alphaModFix/>
          </a:blip>
          <a:stretch>
            <a:fillRect/>
          </a:stretch>
        </p:blipFill>
        <p:spPr>
          <a:xfrm>
            <a:off x="8598461" y="3378151"/>
            <a:ext cx="3292225" cy="971550"/>
          </a:xfrm>
          <a:prstGeom prst="rect">
            <a:avLst/>
          </a:prstGeom>
          <a:noFill/>
          <a:ln>
            <a:noFill/>
          </a:ln>
        </p:spPr>
      </p:pic>
      <p:sp>
        <p:nvSpPr>
          <p:cNvPr id="16" name="Google Shape;306;g22857952a9e_0_396">
            <a:extLst>
              <a:ext uri="{FF2B5EF4-FFF2-40B4-BE49-F238E27FC236}">
                <a16:creationId xmlns:a16="http://schemas.microsoft.com/office/drawing/2014/main" id="{158AAAA5-8E4B-BF0F-849A-FECF74D51C18}"/>
              </a:ext>
            </a:extLst>
          </p:cNvPr>
          <p:cNvSpPr/>
          <p:nvPr/>
        </p:nvSpPr>
        <p:spPr>
          <a:xfrm>
            <a:off x="8598461" y="2558152"/>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a:t>
            </a:r>
            <a:endParaRPr sz="2000" i="0" u="none" strike="noStrike" cap="none">
              <a:solidFill>
                <a:schemeClr val="dk1"/>
              </a:solidFill>
              <a:latin typeface="Helvetica Neue"/>
              <a:ea typeface="Helvetica Neue"/>
              <a:cs typeface="Helvetica Neue"/>
              <a:sym typeface="Helvetica Neue"/>
            </a:endParaRPr>
          </a:p>
        </p:txBody>
      </p:sp>
      <p:cxnSp>
        <p:nvCxnSpPr>
          <p:cNvPr id="17" name="Google Shape;308;g22857952a9e_0_396">
            <a:extLst>
              <a:ext uri="{FF2B5EF4-FFF2-40B4-BE49-F238E27FC236}">
                <a16:creationId xmlns:a16="http://schemas.microsoft.com/office/drawing/2014/main" id="{228BCA81-D31B-093F-951A-A74A43F3BEF7}"/>
              </a:ext>
            </a:extLst>
          </p:cNvPr>
          <p:cNvCxnSpPr>
            <a:cxnSpLocks/>
          </p:cNvCxnSpPr>
          <p:nvPr/>
        </p:nvCxnSpPr>
        <p:spPr>
          <a:xfrm>
            <a:off x="7859540" y="3623943"/>
            <a:ext cx="617008" cy="0"/>
          </a:xfrm>
          <a:prstGeom prst="straightConnector1">
            <a:avLst/>
          </a:prstGeom>
          <a:noFill/>
          <a:ln w="19050" cap="flat" cmpd="sng">
            <a:solidFill>
              <a:schemeClr val="dk1"/>
            </a:solidFill>
            <a:prstDash val="solid"/>
            <a:round/>
            <a:headEnd type="none" w="med" len="med"/>
            <a:tailEnd type="triangle" w="med" len="med"/>
          </a:ln>
        </p:spPr>
      </p:cxnSp>
      <p:pic>
        <p:nvPicPr>
          <p:cNvPr id="18" name="Picture 17" descr="A diagram of a language&#10;&#10;Description automatically generated with medium confidence">
            <a:extLst>
              <a:ext uri="{FF2B5EF4-FFF2-40B4-BE49-F238E27FC236}">
                <a16:creationId xmlns:a16="http://schemas.microsoft.com/office/drawing/2014/main" id="{4F1AEC01-8803-11D1-6517-CD6B4330F275}"/>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24705" r="39756" b="68456"/>
          <a:stretch/>
        </p:blipFill>
        <p:spPr>
          <a:xfrm>
            <a:off x="6669931" y="545786"/>
            <a:ext cx="3184188" cy="649491"/>
          </a:xfrm>
          <a:prstGeom prst="rect">
            <a:avLst/>
          </a:prstGeom>
        </p:spPr>
      </p:pic>
      <p:pic>
        <p:nvPicPr>
          <p:cNvPr id="19" name="Picture 18" descr="Diagram&#10;&#10;Description automatically generated">
            <a:extLst>
              <a:ext uri="{FF2B5EF4-FFF2-40B4-BE49-F238E27FC236}">
                <a16:creationId xmlns:a16="http://schemas.microsoft.com/office/drawing/2014/main" id="{C46BD9D9-8F61-1E54-F7C8-9E979194BE08}"/>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289485" y="3345885"/>
            <a:ext cx="2276270" cy="591812"/>
          </a:xfrm>
          <a:prstGeom prst="rect">
            <a:avLst/>
          </a:prstGeom>
        </p:spPr>
      </p:pic>
    </p:spTree>
    <p:extLst>
      <p:ext uri="{BB962C8B-B14F-4D97-AF65-F5344CB8AC3E}">
        <p14:creationId xmlns:p14="http://schemas.microsoft.com/office/powerpoint/2010/main" val="334508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4" grpId="0"/>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4" name="Google Shape;494;p5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Brain encoding: survey tree (</a:t>
            </a:r>
            <a:r>
              <a:rPr lang="en-US" sz="2800" b="1">
                <a:latin typeface="Helvetica Neue" panose="020B0604020202020204"/>
              </a:rPr>
              <a:t>Contd.)</a:t>
            </a:r>
            <a:endParaRPr sz="2800" b="1">
              <a:latin typeface="Helvetica Neue" panose="020B0604020202020204"/>
            </a:endParaRPr>
          </a:p>
        </p:txBody>
      </p:sp>
      <p:sp>
        <p:nvSpPr>
          <p:cNvPr id="2" name="Slide Number Placeholder 1">
            <a:extLst>
              <a:ext uri="{FF2B5EF4-FFF2-40B4-BE49-F238E27FC236}">
                <a16:creationId xmlns:a16="http://schemas.microsoft.com/office/drawing/2014/main" id="{14B93074-375F-29D4-D88F-0E2A4CCBC326}"/>
              </a:ext>
            </a:extLst>
          </p:cNvPr>
          <p:cNvSpPr>
            <a:spLocks noGrp="1"/>
          </p:cNvSpPr>
          <p:nvPr>
            <p:ph type="sldNum" idx="12"/>
          </p:nvPr>
        </p:nvSpPr>
        <p:spPr/>
        <p:txBody>
          <a:bodyPr/>
          <a:lstStyle/>
          <a:p>
            <a:fld id="{00000000-1234-1234-1234-123412341234}" type="slidenum">
              <a:rPr lang="en" smtClean="0"/>
              <a:pPr/>
              <a:t>69</a:t>
            </a:fld>
            <a:endParaRPr lang="en"/>
          </a:p>
        </p:txBody>
      </p:sp>
      <p:pic>
        <p:nvPicPr>
          <p:cNvPr id="4" name="Picture 3" descr="A diagram of a language&#10;&#10;Description automatically generated with medium confidence">
            <a:extLst>
              <a:ext uri="{FF2B5EF4-FFF2-40B4-BE49-F238E27FC236}">
                <a16:creationId xmlns:a16="http://schemas.microsoft.com/office/drawing/2014/main" id="{74BD88C2-47C8-C894-0528-AFB63C0DAFC8}"/>
              </a:ext>
            </a:extLst>
          </p:cNvPr>
          <p:cNvPicPr>
            <a:picLocks noChangeAspect="1"/>
          </p:cNvPicPr>
          <p:nvPr/>
        </p:nvPicPr>
        <p:blipFill rotWithShape="1">
          <a:blip r:embed="rId3">
            <a:extLst>
              <a:ext uri="{28A0092B-C50C-407E-A947-70E740481C1C}">
                <a14:useLocalDpi xmlns:a14="http://schemas.microsoft.com/office/drawing/2010/main" val="0"/>
              </a:ext>
            </a:extLst>
          </a:blip>
          <a:srcRect l="11827" r="65851" b="48021"/>
          <a:stretch/>
        </p:blipFill>
        <p:spPr>
          <a:xfrm>
            <a:off x="583659" y="1283569"/>
            <a:ext cx="2723745" cy="4936311"/>
          </a:xfrm>
          <a:prstGeom prst="rect">
            <a:avLst/>
          </a:prstGeom>
        </p:spPr>
      </p:pic>
      <p:pic>
        <p:nvPicPr>
          <p:cNvPr id="7" name="Picture 6" descr="A diagram of a language&#10;&#10;Description automatically generated with medium confidence">
            <a:extLst>
              <a:ext uri="{FF2B5EF4-FFF2-40B4-BE49-F238E27FC236}">
                <a16:creationId xmlns:a16="http://schemas.microsoft.com/office/drawing/2014/main" id="{3A89E281-79AE-25B0-6110-6194C7539E0E}"/>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9735" r="-1" b="77409"/>
          <a:stretch/>
        </p:blipFill>
        <p:spPr>
          <a:xfrm>
            <a:off x="3307401" y="2208179"/>
            <a:ext cx="8035403" cy="1220821"/>
          </a:xfrm>
          <a:prstGeom prst="rect">
            <a:avLst/>
          </a:prstGeom>
        </p:spPr>
      </p:pic>
      <p:sp>
        <p:nvSpPr>
          <p:cNvPr id="3" name="Rectangle 2">
            <a:extLst>
              <a:ext uri="{FF2B5EF4-FFF2-40B4-BE49-F238E27FC236}">
                <a16:creationId xmlns:a16="http://schemas.microsoft.com/office/drawing/2014/main" id="{2599CEE8-1F36-431C-1D14-6C91F99F3C6A}"/>
              </a:ext>
            </a:extLst>
          </p:cNvPr>
          <p:cNvSpPr/>
          <p:nvPr/>
        </p:nvSpPr>
        <p:spPr>
          <a:xfrm>
            <a:off x="145915" y="1283569"/>
            <a:ext cx="11462426" cy="5088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4;g22857952a9e_0_396">
            <a:extLst>
              <a:ext uri="{FF2B5EF4-FFF2-40B4-BE49-F238E27FC236}">
                <a16:creationId xmlns:a16="http://schemas.microsoft.com/office/drawing/2014/main" id="{DAA85588-F7AB-EF79-C9EA-F060A98D2979}"/>
              </a:ext>
            </a:extLst>
          </p:cNvPr>
          <p:cNvPicPr preferRelativeResize="0"/>
          <p:nvPr/>
        </p:nvPicPr>
        <p:blipFill rotWithShape="1">
          <a:blip r:embed="rId4">
            <a:alphaModFix/>
          </a:blip>
          <a:srcRect l="-3066" t="-14265" r="-3056" b="-14252"/>
          <a:stretch/>
        </p:blipFill>
        <p:spPr>
          <a:xfrm>
            <a:off x="2614926" y="2923589"/>
            <a:ext cx="4074201" cy="2174100"/>
          </a:xfrm>
          <a:prstGeom prst="rect">
            <a:avLst/>
          </a:prstGeom>
          <a:noFill/>
          <a:ln w="19050" cap="flat" cmpd="sng">
            <a:solidFill>
              <a:schemeClr val="dk1"/>
            </a:solidFill>
            <a:prstDash val="lgDash"/>
            <a:round/>
            <a:headEnd type="none" w="sm" len="sm"/>
            <a:tailEnd type="none" w="sm" len="sm"/>
          </a:ln>
        </p:spPr>
      </p:pic>
      <p:cxnSp>
        <p:nvCxnSpPr>
          <p:cNvPr id="10" name="Google Shape;308;g22857952a9e_0_396">
            <a:extLst>
              <a:ext uri="{FF2B5EF4-FFF2-40B4-BE49-F238E27FC236}">
                <a16:creationId xmlns:a16="http://schemas.microsoft.com/office/drawing/2014/main" id="{9C6EE56F-89CD-7A51-9C86-50F86500EF0C}"/>
              </a:ext>
            </a:extLst>
          </p:cNvPr>
          <p:cNvCxnSpPr>
            <a:cxnSpLocks/>
          </p:cNvCxnSpPr>
          <p:nvPr/>
        </p:nvCxnSpPr>
        <p:spPr>
          <a:xfrm>
            <a:off x="1734357" y="3758523"/>
            <a:ext cx="617008" cy="0"/>
          </a:xfrm>
          <a:prstGeom prst="straightConnector1">
            <a:avLst/>
          </a:prstGeom>
          <a:noFill/>
          <a:ln w="19050" cap="flat" cmpd="sng">
            <a:solidFill>
              <a:schemeClr val="dk1"/>
            </a:solidFill>
            <a:prstDash val="solid"/>
            <a:round/>
            <a:headEnd type="none" w="med" len="med"/>
            <a:tailEnd type="triangle" w="med" len="med"/>
          </a:ln>
        </p:spPr>
      </p:cxnSp>
      <p:sp>
        <p:nvSpPr>
          <p:cNvPr id="11" name="Google Shape;310;g22857952a9e_0_396">
            <a:extLst>
              <a:ext uri="{FF2B5EF4-FFF2-40B4-BE49-F238E27FC236}">
                <a16:creationId xmlns:a16="http://schemas.microsoft.com/office/drawing/2014/main" id="{A02EE22D-3B93-59FA-7CDC-514BF4161E1C}"/>
              </a:ext>
            </a:extLst>
          </p:cNvPr>
          <p:cNvSpPr/>
          <p:nvPr/>
        </p:nvSpPr>
        <p:spPr>
          <a:xfrm>
            <a:off x="3192676" y="2105963"/>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sp>
        <p:nvSpPr>
          <p:cNvPr id="12" name="Google Shape;314;g22857952a9e_0_396">
            <a:extLst>
              <a:ext uri="{FF2B5EF4-FFF2-40B4-BE49-F238E27FC236}">
                <a16:creationId xmlns:a16="http://schemas.microsoft.com/office/drawing/2014/main" id="{8E98DF1F-1838-C65C-DB18-BE31BBAED8C6}"/>
              </a:ext>
            </a:extLst>
          </p:cNvPr>
          <p:cNvSpPr/>
          <p:nvPr/>
        </p:nvSpPr>
        <p:spPr>
          <a:xfrm>
            <a:off x="1629151" y="3238175"/>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cxnSp>
        <p:nvCxnSpPr>
          <p:cNvPr id="14" name="Google Shape;308;g22857952a9e_0_396">
            <a:extLst>
              <a:ext uri="{FF2B5EF4-FFF2-40B4-BE49-F238E27FC236}">
                <a16:creationId xmlns:a16="http://schemas.microsoft.com/office/drawing/2014/main" id="{A90FF28E-EE54-DB03-7515-FCCBA2335EAF}"/>
              </a:ext>
            </a:extLst>
          </p:cNvPr>
          <p:cNvCxnSpPr>
            <a:cxnSpLocks/>
          </p:cNvCxnSpPr>
          <p:nvPr/>
        </p:nvCxnSpPr>
        <p:spPr>
          <a:xfrm>
            <a:off x="6906228" y="3758523"/>
            <a:ext cx="617008" cy="0"/>
          </a:xfrm>
          <a:prstGeom prst="straightConnector1">
            <a:avLst/>
          </a:prstGeom>
          <a:noFill/>
          <a:ln w="19050" cap="flat" cmpd="sng">
            <a:solidFill>
              <a:schemeClr val="dk1"/>
            </a:solidFill>
            <a:prstDash val="solid"/>
            <a:round/>
            <a:headEnd type="none" w="med" len="med"/>
            <a:tailEnd type="triangle" w="med" len="med"/>
          </a:ln>
        </p:spPr>
      </p:cxnSp>
      <p:pic>
        <p:nvPicPr>
          <p:cNvPr id="42" name="Google Shape;139;p23">
            <a:extLst>
              <a:ext uri="{FF2B5EF4-FFF2-40B4-BE49-F238E27FC236}">
                <a16:creationId xmlns:a16="http://schemas.microsoft.com/office/drawing/2014/main" id="{BCE01287-2F55-5216-CAF8-38DE8C0D4E57}"/>
              </a:ext>
            </a:extLst>
          </p:cNvPr>
          <p:cNvPicPr preferRelativeResize="0"/>
          <p:nvPr/>
        </p:nvPicPr>
        <p:blipFill rotWithShape="1">
          <a:blip r:embed="rId5">
            <a:alphaModFix/>
          </a:blip>
          <a:srcRect l="50577" t="75033" r="41018" b="15499"/>
          <a:stretch/>
        </p:blipFill>
        <p:spPr>
          <a:xfrm>
            <a:off x="7622431" y="3549154"/>
            <a:ext cx="988169" cy="386667"/>
          </a:xfrm>
          <a:prstGeom prst="rect">
            <a:avLst/>
          </a:prstGeom>
          <a:noFill/>
          <a:ln>
            <a:noFill/>
          </a:ln>
        </p:spPr>
      </p:pic>
      <p:sp>
        <p:nvSpPr>
          <p:cNvPr id="56" name="Google Shape;143;p23">
            <a:extLst>
              <a:ext uri="{FF2B5EF4-FFF2-40B4-BE49-F238E27FC236}">
                <a16:creationId xmlns:a16="http://schemas.microsoft.com/office/drawing/2014/main" id="{B92F4402-6475-B039-D8BB-843006285678}"/>
              </a:ext>
            </a:extLst>
          </p:cNvPr>
          <p:cNvSpPr/>
          <p:nvPr/>
        </p:nvSpPr>
        <p:spPr>
          <a:xfrm>
            <a:off x="9608141" y="2251953"/>
            <a:ext cx="2532001" cy="3080800"/>
          </a:xfrm>
          <a:prstGeom prst="roundRect">
            <a:avLst>
              <a:gd name="adj" fmla="val 7118"/>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144;p23">
            <a:extLst>
              <a:ext uri="{FF2B5EF4-FFF2-40B4-BE49-F238E27FC236}">
                <a16:creationId xmlns:a16="http://schemas.microsoft.com/office/drawing/2014/main" id="{EE759151-785C-ECDB-FEBB-E4112A1EBA21}"/>
              </a:ext>
            </a:extLst>
          </p:cNvPr>
          <p:cNvSpPr txBox="1"/>
          <p:nvPr/>
        </p:nvSpPr>
        <p:spPr>
          <a:xfrm>
            <a:off x="10076741" y="2303786"/>
            <a:ext cx="2282401"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part-of-speech</a:t>
            </a:r>
            <a:endParaRPr sz="2400">
              <a:latin typeface="Calibri"/>
              <a:ea typeface="Calibri"/>
              <a:cs typeface="Calibri"/>
              <a:sym typeface="Calibri"/>
            </a:endParaRPr>
          </a:p>
        </p:txBody>
      </p:sp>
      <p:sp>
        <p:nvSpPr>
          <p:cNvPr id="58" name="Google Shape;145;p23">
            <a:extLst>
              <a:ext uri="{FF2B5EF4-FFF2-40B4-BE49-F238E27FC236}">
                <a16:creationId xmlns:a16="http://schemas.microsoft.com/office/drawing/2014/main" id="{F789CB24-8B4C-BABA-2432-464075C3CEBF}"/>
              </a:ext>
            </a:extLst>
          </p:cNvPr>
          <p:cNvSpPr txBox="1"/>
          <p:nvPr/>
        </p:nvSpPr>
        <p:spPr>
          <a:xfrm>
            <a:off x="10111074" y="3042786"/>
            <a:ext cx="2197201"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semantic role</a:t>
            </a:r>
            <a:endParaRPr sz="2400">
              <a:latin typeface="Calibri"/>
              <a:ea typeface="Calibri"/>
              <a:cs typeface="Calibri"/>
              <a:sym typeface="Calibri"/>
            </a:endParaRPr>
          </a:p>
        </p:txBody>
      </p:sp>
      <p:sp>
        <p:nvSpPr>
          <p:cNvPr id="59" name="Google Shape;146;p23">
            <a:extLst>
              <a:ext uri="{FF2B5EF4-FFF2-40B4-BE49-F238E27FC236}">
                <a16:creationId xmlns:a16="http://schemas.microsoft.com/office/drawing/2014/main" id="{5FCA31C3-46CE-A3C4-9C2C-FF7BD0C275DE}"/>
              </a:ext>
            </a:extLst>
          </p:cNvPr>
          <p:cNvSpPr txBox="1"/>
          <p:nvPr/>
        </p:nvSpPr>
        <p:spPr>
          <a:xfrm>
            <a:off x="9806274" y="3803186"/>
            <a:ext cx="2588801" cy="98484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dependence on other words</a:t>
            </a:r>
            <a:endParaRPr sz="2400">
              <a:latin typeface="Calibri"/>
              <a:ea typeface="Calibri"/>
              <a:cs typeface="Calibri"/>
              <a:sym typeface="Calibri"/>
            </a:endParaRPr>
          </a:p>
        </p:txBody>
      </p:sp>
      <p:sp>
        <p:nvSpPr>
          <p:cNvPr id="60" name="Google Shape;147;p23">
            <a:extLst>
              <a:ext uri="{FF2B5EF4-FFF2-40B4-BE49-F238E27FC236}">
                <a16:creationId xmlns:a16="http://schemas.microsoft.com/office/drawing/2014/main" id="{581A6024-9F7E-A5DA-A5C3-CD414CC8A044}"/>
              </a:ext>
            </a:extLst>
          </p:cNvPr>
          <p:cNvSpPr txBox="1"/>
          <p:nvPr/>
        </p:nvSpPr>
        <p:spPr>
          <a:xfrm>
            <a:off x="10633975" y="4799287"/>
            <a:ext cx="499600" cy="615513"/>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a:t>
            </a:r>
            <a:endParaRPr sz="2400">
              <a:latin typeface="Montserrat"/>
              <a:ea typeface="Montserrat"/>
              <a:cs typeface="Montserrat"/>
              <a:sym typeface="Montserrat"/>
            </a:endParaRPr>
          </a:p>
        </p:txBody>
      </p:sp>
      <p:sp>
        <p:nvSpPr>
          <p:cNvPr id="61" name="Google Shape;148;p23">
            <a:extLst>
              <a:ext uri="{FF2B5EF4-FFF2-40B4-BE49-F238E27FC236}">
                <a16:creationId xmlns:a16="http://schemas.microsoft.com/office/drawing/2014/main" id="{18235F70-E3AD-7263-3617-D97612D24C42}"/>
              </a:ext>
            </a:extLst>
          </p:cNvPr>
          <p:cNvSpPr txBox="1"/>
          <p:nvPr/>
        </p:nvSpPr>
        <p:spPr>
          <a:xfrm>
            <a:off x="10633975" y="2690353"/>
            <a:ext cx="681200"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62" name="Google Shape;149;p23">
            <a:extLst>
              <a:ext uri="{FF2B5EF4-FFF2-40B4-BE49-F238E27FC236}">
                <a16:creationId xmlns:a16="http://schemas.microsoft.com/office/drawing/2014/main" id="{C402E1C4-77A6-1462-C809-0C3E44642B1F}"/>
              </a:ext>
            </a:extLst>
          </p:cNvPr>
          <p:cNvSpPr txBox="1"/>
          <p:nvPr/>
        </p:nvSpPr>
        <p:spPr>
          <a:xfrm>
            <a:off x="10633975" y="3383053"/>
            <a:ext cx="681200"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63" name="Google Shape;150;p23">
            <a:extLst>
              <a:ext uri="{FF2B5EF4-FFF2-40B4-BE49-F238E27FC236}">
                <a16:creationId xmlns:a16="http://schemas.microsoft.com/office/drawing/2014/main" id="{CCB983CE-90C4-C158-73A4-BE6FB81323E0}"/>
              </a:ext>
            </a:extLst>
          </p:cNvPr>
          <p:cNvSpPr txBox="1"/>
          <p:nvPr/>
        </p:nvSpPr>
        <p:spPr>
          <a:xfrm>
            <a:off x="10633975" y="4425220"/>
            <a:ext cx="681200"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cxnSp>
        <p:nvCxnSpPr>
          <p:cNvPr id="448" name="Google Shape;151;p23">
            <a:extLst>
              <a:ext uri="{FF2B5EF4-FFF2-40B4-BE49-F238E27FC236}">
                <a16:creationId xmlns:a16="http://schemas.microsoft.com/office/drawing/2014/main" id="{12A3B439-C3E3-2A24-17F8-0E28770BAFF7}"/>
              </a:ext>
            </a:extLst>
          </p:cNvPr>
          <p:cNvCxnSpPr/>
          <p:nvPr/>
        </p:nvCxnSpPr>
        <p:spPr>
          <a:xfrm rot="10800000" flipH="1">
            <a:off x="8616536" y="2386228"/>
            <a:ext cx="995200" cy="13520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152;p23">
            <a:extLst>
              <a:ext uri="{FF2B5EF4-FFF2-40B4-BE49-F238E27FC236}">
                <a16:creationId xmlns:a16="http://schemas.microsoft.com/office/drawing/2014/main" id="{B7D92EAF-81A7-3186-6FAC-46AD167733F5}"/>
              </a:ext>
            </a:extLst>
          </p:cNvPr>
          <p:cNvCxnSpPr/>
          <p:nvPr/>
        </p:nvCxnSpPr>
        <p:spPr>
          <a:xfrm>
            <a:off x="8616536" y="3738228"/>
            <a:ext cx="1013200" cy="1500800"/>
          </a:xfrm>
          <a:prstGeom prst="straightConnector1">
            <a:avLst/>
          </a:prstGeom>
          <a:noFill/>
          <a:ln w="9525" cap="flat" cmpd="sng">
            <a:solidFill>
              <a:schemeClr val="dk2"/>
            </a:solidFill>
            <a:prstDash val="solid"/>
            <a:round/>
            <a:headEnd type="none" w="med" len="med"/>
            <a:tailEnd type="none" w="med" len="med"/>
          </a:ln>
        </p:spPr>
      </p:cxnSp>
      <p:pic>
        <p:nvPicPr>
          <p:cNvPr id="450" name="Google Shape;303;g22857952a9e_0_396">
            <a:extLst>
              <a:ext uri="{FF2B5EF4-FFF2-40B4-BE49-F238E27FC236}">
                <a16:creationId xmlns:a16="http://schemas.microsoft.com/office/drawing/2014/main" id="{CE1BCBA6-75F2-9447-42D0-05CF9710DAEB}"/>
              </a:ext>
            </a:extLst>
          </p:cNvPr>
          <p:cNvPicPr preferRelativeResize="0"/>
          <p:nvPr/>
        </p:nvPicPr>
        <p:blipFill>
          <a:blip r:embed="rId6">
            <a:alphaModFix/>
          </a:blip>
          <a:stretch>
            <a:fillRect/>
          </a:stretch>
        </p:blipFill>
        <p:spPr>
          <a:xfrm>
            <a:off x="7962028" y="5706939"/>
            <a:ext cx="3292225" cy="971550"/>
          </a:xfrm>
          <a:prstGeom prst="rect">
            <a:avLst/>
          </a:prstGeom>
          <a:noFill/>
          <a:ln>
            <a:noFill/>
          </a:ln>
        </p:spPr>
      </p:pic>
      <p:sp>
        <p:nvSpPr>
          <p:cNvPr id="453" name="Google Shape;306;g22857952a9e_0_396">
            <a:extLst>
              <a:ext uri="{FF2B5EF4-FFF2-40B4-BE49-F238E27FC236}">
                <a16:creationId xmlns:a16="http://schemas.microsoft.com/office/drawing/2014/main" id="{4B9BE0AD-ED7F-1A1E-341C-10533FFD730C}"/>
              </a:ext>
            </a:extLst>
          </p:cNvPr>
          <p:cNvSpPr/>
          <p:nvPr/>
        </p:nvSpPr>
        <p:spPr>
          <a:xfrm>
            <a:off x="6906228" y="4904664"/>
            <a:ext cx="2664081"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syntax/semantic to predict brain activity</a:t>
            </a:r>
            <a:endParaRPr sz="2000" i="0" u="none" strike="noStrike" cap="none">
              <a:solidFill>
                <a:schemeClr val="dk1"/>
              </a:solidFill>
              <a:latin typeface="Helvetica Neue"/>
              <a:ea typeface="Helvetica Neue"/>
              <a:cs typeface="Helvetica Neue"/>
              <a:sym typeface="Helvetica Neue"/>
            </a:endParaRPr>
          </a:p>
        </p:txBody>
      </p:sp>
      <p:pic>
        <p:nvPicPr>
          <p:cNvPr id="454" name="Picture 453" descr="A diagram of a language&#10;&#10;Description automatically generated with medium confidence">
            <a:extLst>
              <a:ext uri="{FF2B5EF4-FFF2-40B4-BE49-F238E27FC236}">
                <a16:creationId xmlns:a16="http://schemas.microsoft.com/office/drawing/2014/main" id="{82465975-5886-AE5A-F2F1-428A8F2FC600}"/>
              </a:ext>
            </a:extLst>
          </p:cNvPr>
          <p:cNvPicPr>
            <a:picLocks noChangeAspect="1"/>
          </p:cNvPicPr>
          <p:nvPr/>
        </p:nvPicPr>
        <p:blipFill rotWithShape="1">
          <a:blip r:embed="rId3">
            <a:extLst>
              <a:ext uri="{28A0092B-C50C-407E-A947-70E740481C1C}">
                <a14:useLocalDpi xmlns:a14="http://schemas.microsoft.com/office/drawing/2010/main" val="0"/>
              </a:ext>
            </a:extLst>
          </a:blip>
          <a:srcRect l="34149" t="12571" r="39736" b="80711"/>
          <a:stretch/>
        </p:blipFill>
        <p:spPr>
          <a:xfrm>
            <a:off x="6523223" y="623768"/>
            <a:ext cx="3186583" cy="637914"/>
          </a:xfrm>
          <a:prstGeom prst="rect">
            <a:avLst/>
          </a:prstGeom>
        </p:spPr>
      </p:pic>
      <p:pic>
        <p:nvPicPr>
          <p:cNvPr id="455" name="Picture 454" descr="Diagram&#10;&#10;Description automatically generated">
            <a:extLst>
              <a:ext uri="{FF2B5EF4-FFF2-40B4-BE49-F238E27FC236}">
                <a16:creationId xmlns:a16="http://schemas.microsoft.com/office/drawing/2014/main" id="{1A094807-2A12-600E-E307-93FBF6AA47D3}"/>
              </a:ext>
            </a:extLst>
          </p:cNvPr>
          <p:cNvPicPr>
            <a:picLocks noChangeAspect="1"/>
          </p:cNvPicPr>
          <p:nvPr/>
        </p:nvPicPr>
        <p:blipFill rotWithShape="1">
          <a:blip r:embed="rId7">
            <a:extLst>
              <a:ext uri="{28A0092B-C50C-407E-A947-70E740481C1C}">
                <a14:useLocalDpi xmlns:a14="http://schemas.microsoft.com/office/drawing/2010/main" val="0"/>
              </a:ext>
            </a:extLst>
          </a:blip>
          <a:srcRect t="7885" r="56160" b="79542"/>
          <a:stretch/>
        </p:blipFill>
        <p:spPr>
          <a:xfrm>
            <a:off x="8892" y="2725262"/>
            <a:ext cx="2276270" cy="591812"/>
          </a:xfrm>
          <a:prstGeom prst="rect">
            <a:avLst/>
          </a:prstGeom>
        </p:spPr>
      </p:pic>
    </p:spTree>
    <p:extLst>
      <p:ext uri="{BB962C8B-B14F-4D97-AF65-F5344CB8AC3E}">
        <p14:creationId xmlns:p14="http://schemas.microsoft.com/office/powerpoint/2010/main" val="1225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56" grpId="0" animBg="1"/>
      <p:bldP spid="57" grpId="0"/>
      <p:bldP spid="58" grpId="0"/>
      <p:bldP spid="59" grpId="0"/>
      <p:bldP spid="60" grpId="0"/>
      <p:bldP spid="61" grpId="0"/>
      <p:bldP spid="62" grpId="0"/>
      <p:bldP spid="63" grpId="0"/>
      <p:bldP spid="4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2857952a9e_0_16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Language models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37" name="Google Shape;137;g22857952a9e_0_169"/>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7</a:t>
            </a:fld>
            <a:endParaRPr/>
          </a:p>
        </p:txBody>
      </p:sp>
      <p:sp>
        <p:nvSpPr>
          <p:cNvPr id="138" name="Google Shape;138;g22857952a9e_0_169"/>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b="1">
                <a:latin typeface="Helvetica Neue"/>
                <a:ea typeface="Helvetica Neue"/>
                <a:cs typeface="Helvetica Neue"/>
                <a:sym typeface="Helvetica Neue"/>
              </a:rPr>
              <a:t>Language model</a:t>
            </a:r>
            <a:endParaRPr sz="2800" b="1">
              <a:latin typeface="Helvetica Neue"/>
              <a:ea typeface="Helvetica Neue"/>
              <a:cs typeface="Helvetica Neue"/>
              <a:sym typeface="Helvetica Neue"/>
            </a:endParaRPr>
          </a:p>
        </p:txBody>
      </p:sp>
      <p:cxnSp>
        <p:nvCxnSpPr>
          <p:cNvPr id="139" name="Google Shape;139;g22857952a9e_0_169"/>
          <p:cNvCxnSpPr/>
          <p:nvPr/>
        </p:nvCxnSpPr>
        <p:spPr>
          <a:xfrm rot="10800000">
            <a:off x="2225488"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0" name="Google Shape;140;g22857952a9e_0_169"/>
          <p:cNvCxnSpPr/>
          <p:nvPr/>
        </p:nvCxnSpPr>
        <p:spPr>
          <a:xfrm rot="10800000">
            <a:off x="4160744"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1" name="Google Shape;141;g22857952a9e_0_169"/>
          <p:cNvCxnSpPr/>
          <p:nvPr/>
        </p:nvCxnSpPr>
        <p:spPr>
          <a:xfrm rot="10800000">
            <a:off x="6096000"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2" name="Google Shape;142;g22857952a9e_0_169"/>
          <p:cNvCxnSpPr/>
          <p:nvPr/>
        </p:nvCxnSpPr>
        <p:spPr>
          <a:xfrm rot="10800000">
            <a:off x="8031256"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3" name="Google Shape;143;g22857952a9e_0_169"/>
          <p:cNvCxnSpPr/>
          <p:nvPr/>
        </p:nvCxnSpPr>
        <p:spPr>
          <a:xfrm rot="10800000">
            <a:off x="9966513" y="4233625"/>
            <a:ext cx="0" cy="807000"/>
          </a:xfrm>
          <a:prstGeom prst="straightConnector1">
            <a:avLst/>
          </a:prstGeom>
          <a:noFill/>
          <a:ln w="38100" cap="flat" cmpd="sng">
            <a:solidFill>
              <a:schemeClr val="dk1"/>
            </a:solidFill>
            <a:prstDash val="solid"/>
            <a:round/>
            <a:headEnd type="none" w="med" len="med"/>
            <a:tailEnd type="triangle" w="med" len="med"/>
          </a:ln>
        </p:spPr>
      </p:cxnSp>
      <p:sp>
        <p:nvSpPr>
          <p:cNvPr id="144" name="Google Shape;144;g22857952a9e_0_16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The</a:t>
            </a:r>
            <a:endParaRPr sz="3500">
              <a:solidFill>
                <a:schemeClr val="dk1"/>
              </a:solidFill>
              <a:latin typeface="Helvetica Neue"/>
              <a:ea typeface="Helvetica Neue"/>
              <a:cs typeface="Helvetica Neue"/>
              <a:sym typeface="Helvetica Neue"/>
            </a:endParaRPr>
          </a:p>
        </p:txBody>
      </p:sp>
      <p:sp>
        <p:nvSpPr>
          <p:cNvPr id="145" name="Google Shape;145;g22857952a9e_0_16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quick</a:t>
            </a:r>
            <a:endParaRPr sz="3500">
              <a:solidFill>
                <a:schemeClr val="dk1"/>
              </a:solidFill>
              <a:latin typeface="Helvetica Neue"/>
              <a:ea typeface="Helvetica Neue"/>
              <a:cs typeface="Helvetica Neue"/>
              <a:sym typeface="Helvetica Neue"/>
            </a:endParaRPr>
          </a:p>
        </p:txBody>
      </p:sp>
      <p:sp>
        <p:nvSpPr>
          <p:cNvPr id="146" name="Google Shape;146;g22857952a9e_0_16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brown</a:t>
            </a:r>
            <a:endParaRPr sz="3500">
              <a:solidFill>
                <a:schemeClr val="dk1"/>
              </a:solidFill>
              <a:latin typeface="Helvetica Neue"/>
              <a:ea typeface="Helvetica Neue"/>
              <a:cs typeface="Helvetica Neue"/>
              <a:sym typeface="Helvetica Neue"/>
            </a:endParaRPr>
          </a:p>
        </p:txBody>
      </p:sp>
      <p:sp>
        <p:nvSpPr>
          <p:cNvPr id="147" name="Google Shape;147;g22857952a9e_0_16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fox</a:t>
            </a:r>
            <a:endParaRPr sz="3500">
              <a:solidFill>
                <a:schemeClr val="dk1"/>
              </a:solidFill>
              <a:latin typeface="Helvetica Neue"/>
              <a:ea typeface="Helvetica Neue"/>
              <a:cs typeface="Helvetica Neue"/>
              <a:sym typeface="Helvetica Neue"/>
            </a:endParaRPr>
          </a:p>
        </p:txBody>
      </p:sp>
      <p:sp>
        <p:nvSpPr>
          <p:cNvPr id="148" name="Google Shape;148;g22857952a9e_0_16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a:solidFill>
                  <a:schemeClr val="dk1"/>
                </a:solidFill>
                <a:latin typeface="Helvetica Neue"/>
                <a:ea typeface="Helvetica Neue"/>
                <a:cs typeface="Helvetica Neue"/>
                <a:sym typeface="Helvetica Neue"/>
              </a:rPr>
              <a:t>[MASK]</a:t>
            </a:r>
            <a:endParaRPr sz="3500" b="1">
              <a:solidFill>
                <a:schemeClr val="dk1"/>
              </a:solidFill>
              <a:latin typeface="Helvetica Neue"/>
              <a:ea typeface="Helvetica Neue"/>
              <a:cs typeface="Helvetica Neue"/>
              <a:sym typeface="Helvetica Neue"/>
            </a:endParaRPr>
          </a:p>
        </p:txBody>
      </p:sp>
      <p:cxnSp>
        <p:nvCxnSpPr>
          <p:cNvPr id="149" name="Google Shape;149;g22857952a9e_0_169"/>
          <p:cNvCxnSpPr/>
          <p:nvPr/>
        </p:nvCxnSpPr>
        <p:spPr>
          <a:xfrm rot="10800000">
            <a:off x="9966506" y="2256900"/>
            <a:ext cx="0" cy="807000"/>
          </a:xfrm>
          <a:prstGeom prst="straightConnector1">
            <a:avLst/>
          </a:prstGeom>
          <a:noFill/>
          <a:ln w="38100" cap="flat" cmpd="sng">
            <a:solidFill>
              <a:schemeClr val="dk1"/>
            </a:solidFill>
            <a:prstDash val="solid"/>
            <a:round/>
            <a:headEnd type="none" w="med" len="med"/>
            <a:tailEnd type="triangle" w="med" len="med"/>
          </a:ln>
        </p:spPr>
      </p:cxnSp>
      <p:sp>
        <p:nvSpPr>
          <p:cNvPr id="150" name="Google Shape;150;g22857952a9e_0_169"/>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a:solidFill>
                  <a:schemeClr val="dk1"/>
                </a:solidFill>
                <a:latin typeface="Helvetica Neue"/>
                <a:ea typeface="Helvetica Neue"/>
                <a:cs typeface="Helvetica Neue"/>
                <a:sym typeface="Helvetica Neue"/>
              </a:rPr>
              <a:t>jumps</a:t>
            </a:r>
            <a:endParaRPr sz="3600" b="1">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7A15D-AB41-D45F-4838-8219612C462F}"/>
              </a:ext>
            </a:extLst>
          </p:cNvPr>
          <p:cNvSpPr>
            <a:spLocks noGrp="1"/>
          </p:cNvSpPr>
          <p:nvPr>
            <p:ph type="title"/>
          </p:nvPr>
        </p:nvSpPr>
        <p:spPr>
          <a:xfrm>
            <a:off x="0" y="1"/>
            <a:ext cx="12192000" cy="556813"/>
          </a:xfrm>
        </p:spPr>
        <p:txBody>
          <a:bodyPr>
            <a:normAutofit/>
          </a:bodyPr>
          <a:lstStyle/>
          <a:p>
            <a:r>
              <a:rPr lang="en-US" sz="2800" b="1">
                <a:latin typeface="Helvetica Neue"/>
              </a:rPr>
              <a:t>Hierarchical syntax encoded in language ROIs at early delays</a:t>
            </a:r>
          </a:p>
        </p:txBody>
      </p:sp>
      <p:pic>
        <p:nvPicPr>
          <p:cNvPr id="4" name="Picture 3" descr="A red and blue rock&#10;&#10;Description automatically generated">
            <a:extLst>
              <a:ext uri="{FF2B5EF4-FFF2-40B4-BE49-F238E27FC236}">
                <a16:creationId xmlns:a16="http://schemas.microsoft.com/office/drawing/2014/main" id="{56098D1B-7953-73A8-3CC0-7D1BA49EB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52" y="1431905"/>
            <a:ext cx="1374859" cy="1052512"/>
          </a:xfrm>
          <a:prstGeom prst="rect">
            <a:avLst/>
          </a:prstGeom>
        </p:spPr>
      </p:pic>
      <p:pic>
        <p:nvPicPr>
          <p:cNvPr id="5" name="Picture 4" descr="A red and blue brain&#10;&#10;Description automatically generated">
            <a:extLst>
              <a:ext uri="{FF2B5EF4-FFF2-40B4-BE49-F238E27FC236}">
                <a16:creationId xmlns:a16="http://schemas.microsoft.com/office/drawing/2014/main" id="{3D8A4F64-9BCF-8956-F00E-E3D4967FD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0" y="2484413"/>
            <a:ext cx="1399282" cy="1052512"/>
          </a:xfrm>
          <a:prstGeom prst="rect">
            <a:avLst/>
          </a:prstGeom>
        </p:spPr>
      </p:pic>
      <p:pic>
        <p:nvPicPr>
          <p:cNvPr id="6" name="Picture 5" descr="A red and blue rock&#10;&#10;Description automatically generated">
            <a:extLst>
              <a:ext uri="{FF2B5EF4-FFF2-40B4-BE49-F238E27FC236}">
                <a16:creationId xmlns:a16="http://schemas.microsoft.com/office/drawing/2014/main" id="{CF250152-C694-25E0-11C4-151540E43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20" y="2484412"/>
            <a:ext cx="1399282" cy="1052514"/>
          </a:xfrm>
          <a:prstGeom prst="rect">
            <a:avLst/>
          </a:prstGeom>
        </p:spPr>
      </p:pic>
      <p:pic>
        <p:nvPicPr>
          <p:cNvPr id="7" name="Picture 6" descr="A red and blue rock&#10;&#10;Description automatically generated">
            <a:extLst>
              <a:ext uri="{FF2B5EF4-FFF2-40B4-BE49-F238E27FC236}">
                <a16:creationId xmlns:a16="http://schemas.microsoft.com/office/drawing/2014/main" id="{C3F16ADC-C14C-7341-926C-5B011B272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20" y="1431900"/>
            <a:ext cx="1300544" cy="1052513"/>
          </a:xfrm>
          <a:prstGeom prst="rect">
            <a:avLst/>
          </a:prstGeom>
        </p:spPr>
      </p:pic>
      <p:pic>
        <p:nvPicPr>
          <p:cNvPr id="8" name="Picture 7" descr="A red and yellow rock&#10;&#10;Description automatically generated">
            <a:extLst>
              <a:ext uri="{FF2B5EF4-FFF2-40B4-BE49-F238E27FC236}">
                <a16:creationId xmlns:a16="http://schemas.microsoft.com/office/drawing/2014/main" id="{163E602F-DE92-2261-168A-F54D1D133D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074" y="1431903"/>
            <a:ext cx="1373615" cy="1051560"/>
          </a:xfrm>
          <a:prstGeom prst="rect">
            <a:avLst/>
          </a:prstGeom>
        </p:spPr>
      </p:pic>
      <p:pic>
        <p:nvPicPr>
          <p:cNvPr id="9" name="Picture 8" descr="A red and yellow rock&#10;&#10;Description automatically generated">
            <a:extLst>
              <a:ext uri="{FF2B5EF4-FFF2-40B4-BE49-F238E27FC236}">
                <a16:creationId xmlns:a16="http://schemas.microsoft.com/office/drawing/2014/main" id="{F410C309-A56A-A7E7-C079-783D19402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9125" y="1429999"/>
            <a:ext cx="1373616" cy="1051560"/>
          </a:xfrm>
          <a:prstGeom prst="rect">
            <a:avLst/>
          </a:prstGeom>
        </p:spPr>
      </p:pic>
      <p:pic>
        <p:nvPicPr>
          <p:cNvPr id="10" name="Picture 9" descr="A red and blue object&#10;&#10;Description automatically generated">
            <a:extLst>
              <a:ext uri="{FF2B5EF4-FFF2-40B4-BE49-F238E27FC236}">
                <a16:creationId xmlns:a16="http://schemas.microsoft.com/office/drawing/2014/main" id="{1E20C69A-FA46-8E2A-B947-535A6271BA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8874" y="2485365"/>
            <a:ext cx="1398014" cy="1051560"/>
          </a:xfrm>
          <a:prstGeom prst="rect">
            <a:avLst/>
          </a:prstGeom>
        </p:spPr>
      </p:pic>
      <p:pic>
        <p:nvPicPr>
          <p:cNvPr id="11" name="Picture 10" descr="A red and blue rock&#10;&#10;Description automatically generated">
            <a:extLst>
              <a:ext uri="{FF2B5EF4-FFF2-40B4-BE49-F238E27FC236}">
                <a16:creationId xmlns:a16="http://schemas.microsoft.com/office/drawing/2014/main" id="{A5604B21-B468-EA38-271D-F6A89E60E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9088" y="2483461"/>
            <a:ext cx="1373615" cy="1051560"/>
          </a:xfrm>
          <a:prstGeom prst="rect">
            <a:avLst/>
          </a:prstGeom>
        </p:spPr>
      </p:pic>
      <p:pic>
        <p:nvPicPr>
          <p:cNvPr id="12" name="Picture 11" descr="A red and yellow rock&#10;&#10;Description automatically generated">
            <a:extLst>
              <a:ext uri="{FF2B5EF4-FFF2-40B4-BE49-F238E27FC236}">
                <a16:creationId xmlns:a16="http://schemas.microsoft.com/office/drawing/2014/main" id="{E1A2526D-88F9-7CE1-6910-2AFA414F15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01636" y="1429999"/>
            <a:ext cx="1373615" cy="1051560"/>
          </a:xfrm>
          <a:prstGeom prst="rect">
            <a:avLst/>
          </a:prstGeom>
        </p:spPr>
      </p:pic>
      <p:pic>
        <p:nvPicPr>
          <p:cNvPr id="13" name="Picture 12" descr="A red and yellow rock&#10;&#10;Description automatically generated">
            <a:extLst>
              <a:ext uri="{FF2B5EF4-FFF2-40B4-BE49-F238E27FC236}">
                <a16:creationId xmlns:a16="http://schemas.microsoft.com/office/drawing/2014/main" id="{74361C96-E679-73FE-AEEB-24BA6FAC95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7451" y="1429999"/>
            <a:ext cx="1373615" cy="1051560"/>
          </a:xfrm>
          <a:prstGeom prst="rect">
            <a:avLst/>
          </a:prstGeom>
        </p:spPr>
      </p:pic>
      <p:pic>
        <p:nvPicPr>
          <p:cNvPr id="14" name="Picture 13" descr="A red and black rock&#10;&#10;Description automatically generated">
            <a:extLst>
              <a:ext uri="{FF2B5EF4-FFF2-40B4-BE49-F238E27FC236}">
                <a16:creationId xmlns:a16="http://schemas.microsoft.com/office/drawing/2014/main" id="{5AD4D11E-A05E-8E74-7B29-D8183E8E53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30194" y="2481559"/>
            <a:ext cx="1398014" cy="1051560"/>
          </a:xfrm>
          <a:prstGeom prst="rect">
            <a:avLst/>
          </a:prstGeom>
        </p:spPr>
      </p:pic>
      <p:pic>
        <p:nvPicPr>
          <p:cNvPr id="15" name="Picture 14" descr="A red and black rock&#10;&#10;Description automatically generated">
            <a:extLst>
              <a:ext uri="{FF2B5EF4-FFF2-40B4-BE49-F238E27FC236}">
                <a16:creationId xmlns:a16="http://schemas.microsoft.com/office/drawing/2014/main" id="{F6582792-780F-5AE0-A476-A5B344F124D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8208" y="2481559"/>
            <a:ext cx="1398014" cy="1051560"/>
          </a:xfrm>
          <a:prstGeom prst="rect">
            <a:avLst/>
          </a:prstGeom>
        </p:spPr>
      </p:pic>
      <p:pic>
        <p:nvPicPr>
          <p:cNvPr id="16" name="Picture 15" descr="A red and yellow rock&#10;&#10;Description automatically generated">
            <a:extLst>
              <a:ext uri="{FF2B5EF4-FFF2-40B4-BE49-F238E27FC236}">
                <a16:creationId xmlns:a16="http://schemas.microsoft.com/office/drawing/2014/main" id="{D50356D0-74BD-EFDB-ACE4-8ABA1059853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1510" y="1429999"/>
            <a:ext cx="1380935" cy="1051560"/>
          </a:xfrm>
          <a:prstGeom prst="rect">
            <a:avLst/>
          </a:prstGeom>
        </p:spPr>
      </p:pic>
      <p:pic>
        <p:nvPicPr>
          <p:cNvPr id="17" name="Picture 16" descr="A red and orange object&#10;&#10;Description automatically generated with medium confidence">
            <a:extLst>
              <a:ext uri="{FF2B5EF4-FFF2-40B4-BE49-F238E27FC236}">
                <a16:creationId xmlns:a16="http://schemas.microsoft.com/office/drawing/2014/main" id="{7B16C78A-F402-9DF5-B544-8E69E0E479F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0530" y="2481559"/>
            <a:ext cx="1402893" cy="1051560"/>
          </a:xfrm>
          <a:prstGeom prst="rect">
            <a:avLst/>
          </a:prstGeom>
        </p:spPr>
      </p:pic>
      <p:pic>
        <p:nvPicPr>
          <p:cNvPr id="18" name="Picture 17" descr="A close up of a rock&#10;&#10;Description automatically generated">
            <a:extLst>
              <a:ext uri="{FF2B5EF4-FFF2-40B4-BE49-F238E27FC236}">
                <a16:creationId xmlns:a16="http://schemas.microsoft.com/office/drawing/2014/main" id="{E71C8997-6572-D743-A371-6360F008D3F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44403" y="1429999"/>
            <a:ext cx="1380935" cy="1051560"/>
          </a:xfrm>
          <a:prstGeom prst="rect">
            <a:avLst/>
          </a:prstGeom>
        </p:spPr>
      </p:pic>
      <p:pic>
        <p:nvPicPr>
          <p:cNvPr id="19" name="Picture 18" descr="A red and yellow rock&#10;&#10;Description automatically generated">
            <a:extLst>
              <a:ext uri="{FF2B5EF4-FFF2-40B4-BE49-F238E27FC236}">
                <a16:creationId xmlns:a16="http://schemas.microsoft.com/office/drawing/2014/main" id="{37DA84CC-2EA9-58FE-7E70-9E72EB3DDC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47137" y="2481559"/>
            <a:ext cx="1400453" cy="1051560"/>
          </a:xfrm>
          <a:prstGeom prst="rect">
            <a:avLst/>
          </a:prstGeom>
        </p:spPr>
      </p:pic>
      <p:pic>
        <p:nvPicPr>
          <p:cNvPr id="20" name="Picture 19" descr="A red and yellow rock&#10;&#10;Description automatically generated">
            <a:extLst>
              <a:ext uri="{FF2B5EF4-FFF2-40B4-BE49-F238E27FC236}">
                <a16:creationId xmlns:a16="http://schemas.microsoft.com/office/drawing/2014/main" id="{7D6B08B0-82D9-45F0-5EAD-A20B1747B4A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33" y="4067149"/>
            <a:ext cx="1376055" cy="1051560"/>
          </a:xfrm>
          <a:prstGeom prst="rect">
            <a:avLst/>
          </a:prstGeom>
        </p:spPr>
      </p:pic>
      <p:pic>
        <p:nvPicPr>
          <p:cNvPr id="21" name="Picture 20">
            <a:extLst>
              <a:ext uri="{FF2B5EF4-FFF2-40B4-BE49-F238E27FC236}">
                <a16:creationId xmlns:a16="http://schemas.microsoft.com/office/drawing/2014/main" id="{7C6E5832-2CD7-3E8C-8738-7BA9445640D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933" y="5118709"/>
            <a:ext cx="1402893" cy="1051560"/>
          </a:xfrm>
          <a:prstGeom prst="rect">
            <a:avLst/>
          </a:prstGeom>
        </p:spPr>
      </p:pic>
      <p:pic>
        <p:nvPicPr>
          <p:cNvPr id="22" name="Picture 21" descr="A close up of a rock&#10;&#10;Description automatically generated">
            <a:extLst>
              <a:ext uri="{FF2B5EF4-FFF2-40B4-BE49-F238E27FC236}">
                <a16:creationId xmlns:a16="http://schemas.microsoft.com/office/drawing/2014/main" id="{86643B1D-AFD5-2A8D-A13E-F4496CEFC47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914" y="4066197"/>
            <a:ext cx="1376055" cy="1051560"/>
          </a:xfrm>
          <a:prstGeom prst="rect">
            <a:avLst/>
          </a:prstGeom>
        </p:spPr>
      </p:pic>
      <p:pic>
        <p:nvPicPr>
          <p:cNvPr id="23" name="Picture 22" descr="A red and yellow rock&#10;&#10;Description automatically generated">
            <a:extLst>
              <a:ext uri="{FF2B5EF4-FFF2-40B4-BE49-F238E27FC236}">
                <a16:creationId xmlns:a16="http://schemas.microsoft.com/office/drawing/2014/main" id="{F95431CE-E983-1A6A-1A0F-008073B722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09294" y="5118709"/>
            <a:ext cx="1402893" cy="1051560"/>
          </a:xfrm>
          <a:prstGeom prst="rect">
            <a:avLst/>
          </a:prstGeom>
        </p:spPr>
      </p:pic>
      <p:pic>
        <p:nvPicPr>
          <p:cNvPr id="24" name="Picture 23" descr="A red and yellow rock&#10;&#10;Description automatically generated">
            <a:extLst>
              <a:ext uri="{FF2B5EF4-FFF2-40B4-BE49-F238E27FC236}">
                <a16:creationId xmlns:a16="http://schemas.microsoft.com/office/drawing/2014/main" id="{DD6F37A1-8797-783A-4674-DA9529EF2B5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71074" y="4066197"/>
            <a:ext cx="1378495" cy="1051560"/>
          </a:xfrm>
          <a:prstGeom prst="rect">
            <a:avLst/>
          </a:prstGeom>
        </p:spPr>
      </p:pic>
      <p:pic>
        <p:nvPicPr>
          <p:cNvPr id="25" name="Picture 24">
            <a:extLst>
              <a:ext uri="{FF2B5EF4-FFF2-40B4-BE49-F238E27FC236}">
                <a16:creationId xmlns:a16="http://schemas.microsoft.com/office/drawing/2014/main" id="{1AF0F045-2661-1CB9-968E-6169684241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36232" y="5117757"/>
            <a:ext cx="1402893" cy="1051560"/>
          </a:xfrm>
          <a:prstGeom prst="rect">
            <a:avLst/>
          </a:prstGeom>
        </p:spPr>
      </p:pic>
      <p:pic>
        <p:nvPicPr>
          <p:cNvPr id="26" name="Picture 25" descr="A red and yellow rock&#10;&#10;Description automatically generated">
            <a:extLst>
              <a:ext uri="{FF2B5EF4-FFF2-40B4-BE49-F238E27FC236}">
                <a16:creationId xmlns:a16="http://schemas.microsoft.com/office/drawing/2014/main" id="{09D74771-FFFE-4511-77B0-A7994CA9BD0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4208" y="4066197"/>
            <a:ext cx="1378495" cy="1051560"/>
          </a:xfrm>
          <a:prstGeom prst="rect">
            <a:avLst/>
          </a:prstGeom>
        </p:spPr>
      </p:pic>
      <p:pic>
        <p:nvPicPr>
          <p:cNvPr id="27" name="Picture 26" descr="A red and blue rock&#10;&#10;Description automatically generated with medium confidence">
            <a:extLst>
              <a:ext uri="{FF2B5EF4-FFF2-40B4-BE49-F238E27FC236}">
                <a16:creationId xmlns:a16="http://schemas.microsoft.com/office/drawing/2014/main" id="{0F3FEC2A-4E17-AAD1-43C3-E59FD0EF0B1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464208" y="5117757"/>
            <a:ext cx="1402893" cy="1051560"/>
          </a:xfrm>
          <a:prstGeom prst="rect">
            <a:avLst/>
          </a:prstGeom>
        </p:spPr>
      </p:pic>
      <p:pic>
        <p:nvPicPr>
          <p:cNvPr id="28" name="Picture 27" descr="A red and yellow rock&#10;&#10;Description automatically generated">
            <a:extLst>
              <a:ext uri="{FF2B5EF4-FFF2-40B4-BE49-F238E27FC236}">
                <a16:creationId xmlns:a16="http://schemas.microsoft.com/office/drawing/2014/main" id="{504E894A-476C-A1F5-4B18-6F413424921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08956" y="4066197"/>
            <a:ext cx="1378495" cy="1051560"/>
          </a:xfrm>
          <a:prstGeom prst="rect">
            <a:avLst/>
          </a:prstGeom>
        </p:spPr>
      </p:pic>
      <p:pic>
        <p:nvPicPr>
          <p:cNvPr id="29" name="Picture 28" descr="A red and black rock&#10;&#10;Description automatically generated">
            <a:extLst>
              <a:ext uri="{FF2B5EF4-FFF2-40B4-BE49-F238E27FC236}">
                <a16:creationId xmlns:a16="http://schemas.microsoft.com/office/drawing/2014/main" id="{89A8B7B7-1231-DE7E-2028-B9773B59CAC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025315" y="5117757"/>
            <a:ext cx="1402893" cy="1051560"/>
          </a:xfrm>
          <a:prstGeom prst="rect">
            <a:avLst/>
          </a:prstGeom>
        </p:spPr>
      </p:pic>
      <p:pic>
        <p:nvPicPr>
          <p:cNvPr id="30" name="Picture 29" descr="A red and orange rock&#10;&#10;Description automatically generated">
            <a:extLst>
              <a:ext uri="{FF2B5EF4-FFF2-40B4-BE49-F238E27FC236}">
                <a16:creationId xmlns:a16="http://schemas.microsoft.com/office/drawing/2014/main" id="{708A84D7-FF7A-1235-0350-474B9CCFA44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87451" y="4066197"/>
            <a:ext cx="1378495" cy="1051560"/>
          </a:xfrm>
          <a:prstGeom prst="rect">
            <a:avLst/>
          </a:prstGeom>
        </p:spPr>
      </p:pic>
      <p:pic>
        <p:nvPicPr>
          <p:cNvPr id="31" name="Picture 30" descr="A red and orange rock&#10;&#10;Description automatically generated">
            <a:extLst>
              <a:ext uri="{FF2B5EF4-FFF2-40B4-BE49-F238E27FC236}">
                <a16:creationId xmlns:a16="http://schemas.microsoft.com/office/drawing/2014/main" id="{34D7FC35-0F8A-B345-7F61-8379D49C96C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28208" y="5117757"/>
            <a:ext cx="1402893" cy="1051560"/>
          </a:xfrm>
          <a:prstGeom prst="rect">
            <a:avLst/>
          </a:prstGeom>
        </p:spPr>
      </p:pic>
      <p:pic>
        <p:nvPicPr>
          <p:cNvPr id="32" name="Picture 31" descr="A red and yellow rock&#10;&#10;Description automatically generated">
            <a:extLst>
              <a:ext uri="{FF2B5EF4-FFF2-40B4-BE49-F238E27FC236}">
                <a16:creationId xmlns:a16="http://schemas.microsoft.com/office/drawing/2014/main" id="{EFC4443C-91E0-E874-BE43-0EA8DCF08CF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70788" y="4066197"/>
            <a:ext cx="1373615" cy="1051560"/>
          </a:xfrm>
          <a:prstGeom prst="rect">
            <a:avLst/>
          </a:prstGeom>
        </p:spPr>
      </p:pic>
      <p:pic>
        <p:nvPicPr>
          <p:cNvPr id="33" name="Picture 32" descr="A red and black rock&#10;&#10;Description automatically generated">
            <a:extLst>
              <a:ext uri="{FF2B5EF4-FFF2-40B4-BE49-F238E27FC236}">
                <a16:creationId xmlns:a16="http://schemas.microsoft.com/office/drawing/2014/main" id="{43010E55-8FC2-FA49-FDE5-2F9960E0E1F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930529" y="5117757"/>
            <a:ext cx="1402893" cy="1051560"/>
          </a:xfrm>
          <a:prstGeom prst="rect">
            <a:avLst/>
          </a:prstGeom>
        </p:spPr>
      </p:pic>
      <p:pic>
        <p:nvPicPr>
          <p:cNvPr id="34" name="Picture 33" descr="A red and yellow rock&#10;&#10;Description automatically generated with medium confidence">
            <a:extLst>
              <a:ext uri="{FF2B5EF4-FFF2-40B4-BE49-F238E27FC236}">
                <a16:creationId xmlns:a16="http://schemas.microsoft.com/office/drawing/2014/main" id="{A532F4B3-ED99-20E1-3715-80F1CB201FD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60555" y="4066197"/>
            <a:ext cx="1373615" cy="1051560"/>
          </a:xfrm>
          <a:prstGeom prst="rect">
            <a:avLst/>
          </a:prstGeom>
        </p:spPr>
      </p:pic>
      <p:pic>
        <p:nvPicPr>
          <p:cNvPr id="35" name="Picture 34" descr="A red and yellow rock&#10;&#10;Description automatically generated">
            <a:extLst>
              <a:ext uri="{FF2B5EF4-FFF2-40B4-BE49-F238E27FC236}">
                <a16:creationId xmlns:a16="http://schemas.microsoft.com/office/drawing/2014/main" id="{1D7769BE-26B2-A2CC-243C-5843C60D999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357315" y="5117757"/>
            <a:ext cx="1402893" cy="1051560"/>
          </a:xfrm>
          <a:prstGeom prst="rect">
            <a:avLst/>
          </a:prstGeom>
        </p:spPr>
      </p:pic>
      <p:sp>
        <p:nvSpPr>
          <p:cNvPr id="36" name="TextBox 35">
            <a:extLst>
              <a:ext uri="{FF2B5EF4-FFF2-40B4-BE49-F238E27FC236}">
                <a16:creationId xmlns:a16="http://schemas.microsoft.com/office/drawing/2014/main" id="{33FB7A03-C890-3534-0986-3EAE479777C4}"/>
              </a:ext>
            </a:extLst>
          </p:cNvPr>
          <p:cNvSpPr txBox="1"/>
          <p:nvPr/>
        </p:nvSpPr>
        <p:spPr>
          <a:xfrm>
            <a:off x="978679" y="3475892"/>
            <a:ext cx="941573" cy="369332"/>
          </a:xfrm>
          <a:prstGeom prst="rect">
            <a:avLst/>
          </a:prstGeom>
          <a:noFill/>
        </p:spPr>
        <p:txBody>
          <a:bodyPr wrap="square">
            <a:spAutoFit/>
          </a:bodyPr>
          <a:lstStyle/>
          <a:p>
            <a:r>
              <a:rPr lang="en-US" b="1"/>
              <a:t>Delay1</a:t>
            </a:r>
          </a:p>
        </p:txBody>
      </p:sp>
      <p:sp>
        <p:nvSpPr>
          <p:cNvPr id="37" name="TextBox 36">
            <a:extLst>
              <a:ext uri="{FF2B5EF4-FFF2-40B4-BE49-F238E27FC236}">
                <a16:creationId xmlns:a16="http://schemas.microsoft.com/office/drawing/2014/main" id="{7F364E4C-CCDC-FDE6-D680-095BD61CFD58}"/>
              </a:ext>
            </a:extLst>
          </p:cNvPr>
          <p:cNvSpPr txBox="1"/>
          <p:nvPr/>
        </p:nvSpPr>
        <p:spPr>
          <a:xfrm>
            <a:off x="3927092" y="3475892"/>
            <a:ext cx="941573" cy="369332"/>
          </a:xfrm>
          <a:prstGeom prst="rect">
            <a:avLst/>
          </a:prstGeom>
          <a:noFill/>
        </p:spPr>
        <p:txBody>
          <a:bodyPr wrap="square">
            <a:spAutoFit/>
          </a:bodyPr>
          <a:lstStyle/>
          <a:p>
            <a:r>
              <a:rPr lang="en-US" b="1"/>
              <a:t>Delay2</a:t>
            </a:r>
          </a:p>
        </p:txBody>
      </p:sp>
      <p:sp>
        <p:nvSpPr>
          <p:cNvPr id="38" name="TextBox 37">
            <a:extLst>
              <a:ext uri="{FF2B5EF4-FFF2-40B4-BE49-F238E27FC236}">
                <a16:creationId xmlns:a16="http://schemas.microsoft.com/office/drawing/2014/main" id="{0E87FE0E-75C3-0DB2-7A69-E3241DF7CB23}"/>
              </a:ext>
            </a:extLst>
          </p:cNvPr>
          <p:cNvSpPr txBox="1"/>
          <p:nvPr/>
        </p:nvSpPr>
        <p:spPr>
          <a:xfrm>
            <a:off x="6914552" y="3475892"/>
            <a:ext cx="941573" cy="369332"/>
          </a:xfrm>
          <a:prstGeom prst="rect">
            <a:avLst/>
          </a:prstGeom>
          <a:noFill/>
        </p:spPr>
        <p:txBody>
          <a:bodyPr wrap="square">
            <a:spAutoFit/>
          </a:bodyPr>
          <a:lstStyle/>
          <a:p>
            <a:r>
              <a:rPr lang="en-US" b="1"/>
              <a:t>Delay3</a:t>
            </a:r>
          </a:p>
        </p:txBody>
      </p:sp>
      <p:sp>
        <p:nvSpPr>
          <p:cNvPr id="39" name="TextBox 38">
            <a:extLst>
              <a:ext uri="{FF2B5EF4-FFF2-40B4-BE49-F238E27FC236}">
                <a16:creationId xmlns:a16="http://schemas.microsoft.com/office/drawing/2014/main" id="{F6673D2F-744E-18C0-0946-C297FE0D507E}"/>
              </a:ext>
            </a:extLst>
          </p:cNvPr>
          <p:cNvSpPr txBox="1"/>
          <p:nvPr/>
        </p:nvSpPr>
        <p:spPr>
          <a:xfrm>
            <a:off x="9802411" y="3475892"/>
            <a:ext cx="941573" cy="369332"/>
          </a:xfrm>
          <a:prstGeom prst="rect">
            <a:avLst/>
          </a:prstGeom>
          <a:noFill/>
        </p:spPr>
        <p:txBody>
          <a:bodyPr wrap="square">
            <a:spAutoFit/>
          </a:bodyPr>
          <a:lstStyle/>
          <a:p>
            <a:r>
              <a:rPr lang="en-US" b="1"/>
              <a:t>Delay4</a:t>
            </a:r>
          </a:p>
        </p:txBody>
      </p:sp>
      <p:sp>
        <p:nvSpPr>
          <p:cNvPr id="40" name="TextBox 39">
            <a:extLst>
              <a:ext uri="{FF2B5EF4-FFF2-40B4-BE49-F238E27FC236}">
                <a16:creationId xmlns:a16="http://schemas.microsoft.com/office/drawing/2014/main" id="{66BE71FA-FF1C-41EC-D37A-00373BE5EBB9}"/>
              </a:ext>
            </a:extLst>
          </p:cNvPr>
          <p:cNvSpPr txBox="1"/>
          <p:nvPr/>
        </p:nvSpPr>
        <p:spPr>
          <a:xfrm>
            <a:off x="1004750" y="6163781"/>
            <a:ext cx="941573" cy="369332"/>
          </a:xfrm>
          <a:prstGeom prst="rect">
            <a:avLst/>
          </a:prstGeom>
          <a:noFill/>
        </p:spPr>
        <p:txBody>
          <a:bodyPr wrap="square">
            <a:spAutoFit/>
          </a:bodyPr>
          <a:lstStyle/>
          <a:p>
            <a:r>
              <a:rPr lang="en-US" b="1"/>
              <a:t>Delay5</a:t>
            </a:r>
          </a:p>
        </p:txBody>
      </p:sp>
      <p:sp>
        <p:nvSpPr>
          <p:cNvPr id="41" name="TextBox 40">
            <a:extLst>
              <a:ext uri="{FF2B5EF4-FFF2-40B4-BE49-F238E27FC236}">
                <a16:creationId xmlns:a16="http://schemas.microsoft.com/office/drawing/2014/main" id="{E636C548-C6FA-8B5B-CD82-53E22C178F39}"/>
              </a:ext>
            </a:extLst>
          </p:cNvPr>
          <p:cNvSpPr txBox="1"/>
          <p:nvPr/>
        </p:nvSpPr>
        <p:spPr>
          <a:xfrm>
            <a:off x="3953163" y="6163781"/>
            <a:ext cx="941573" cy="369332"/>
          </a:xfrm>
          <a:prstGeom prst="rect">
            <a:avLst/>
          </a:prstGeom>
          <a:noFill/>
        </p:spPr>
        <p:txBody>
          <a:bodyPr wrap="square">
            <a:spAutoFit/>
          </a:bodyPr>
          <a:lstStyle/>
          <a:p>
            <a:r>
              <a:rPr lang="en-US" b="1"/>
              <a:t>Delay6</a:t>
            </a:r>
          </a:p>
        </p:txBody>
      </p:sp>
      <p:sp>
        <p:nvSpPr>
          <p:cNvPr id="42" name="TextBox 41">
            <a:extLst>
              <a:ext uri="{FF2B5EF4-FFF2-40B4-BE49-F238E27FC236}">
                <a16:creationId xmlns:a16="http://schemas.microsoft.com/office/drawing/2014/main" id="{DDE2E401-9DE5-F678-816B-16486A9AD516}"/>
              </a:ext>
            </a:extLst>
          </p:cNvPr>
          <p:cNvSpPr txBox="1"/>
          <p:nvPr/>
        </p:nvSpPr>
        <p:spPr>
          <a:xfrm>
            <a:off x="6940623" y="6163781"/>
            <a:ext cx="941573" cy="369332"/>
          </a:xfrm>
          <a:prstGeom prst="rect">
            <a:avLst/>
          </a:prstGeom>
          <a:noFill/>
        </p:spPr>
        <p:txBody>
          <a:bodyPr wrap="square">
            <a:spAutoFit/>
          </a:bodyPr>
          <a:lstStyle/>
          <a:p>
            <a:r>
              <a:rPr lang="en-US" b="1"/>
              <a:t>Delay7</a:t>
            </a:r>
          </a:p>
        </p:txBody>
      </p:sp>
      <p:sp>
        <p:nvSpPr>
          <p:cNvPr id="43" name="TextBox 42">
            <a:extLst>
              <a:ext uri="{FF2B5EF4-FFF2-40B4-BE49-F238E27FC236}">
                <a16:creationId xmlns:a16="http://schemas.microsoft.com/office/drawing/2014/main" id="{9F50E787-914D-461D-9BDC-182279C326EC}"/>
              </a:ext>
            </a:extLst>
          </p:cNvPr>
          <p:cNvSpPr txBox="1"/>
          <p:nvPr/>
        </p:nvSpPr>
        <p:spPr>
          <a:xfrm>
            <a:off x="9828482" y="6163781"/>
            <a:ext cx="941573" cy="369332"/>
          </a:xfrm>
          <a:prstGeom prst="rect">
            <a:avLst/>
          </a:prstGeom>
          <a:noFill/>
        </p:spPr>
        <p:txBody>
          <a:bodyPr wrap="square">
            <a:spAutoFit/>
          </a:bodyPr>
          <a:lstStyle/>
          <a:p>
            <a:r>
              <a:rPr lang="en-US" b="1"/>
              <a:t>Delay8</a:t>
            </a:r>
          </a:p>
        </p:txBody>
      </p:sp>
      <p:pic>
        <p:nvPicPr>
          <p:cNvPr id="44" name="Picture 43" descr="A red and blue rectangular object&#10;&#10;Description automatically generated">
            <a:extLst>
              <a:ext uri="{FF2B5EF4-FFF2-40B4-BE49-F238E27FC236}">
                <a16:creationId xmlns:a16="http://schemas.microsoft.com/office/drawing/2014/main" id="{3996B381-25B8-7389-C95E-0D214D75D8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43695" y="1830165"/>
            <a:ext cx="417542" cy="1340888"/>
          </a:xfrm>
          <a:prstGeom prst="rect">
            <a:avLst/>
          </a:prstGeom>
        </p:spPr>
      </p:pic>
      <p:pic>
        <p:nvPicPr>
          <p:cNvPr id="45" name="Picture 44" descr="A red and blue rectangular object&#10;&#10;Description automatically generated">
            <a:extLst>
              <a:ext uri="{FF2B5EF4-FFF2-40B4-BE49-F238E27FC236}">
                <a16:creationId xmlns:a16="http://schemas.microsoft.com/office/drawing/2014/main" id="{8D975E99-FD51-0D52-4848-49AA02C1B21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43695" y="4447313"/>
            <a:ext cx="417542" cy="1340888"/>
          </a:xfrm>
          <a:prstGeom prst="rect">
            <a:avLst/>
          </a:prstGeom>
        </p:spPr>
      </p:pic>
      <p:sp>
        <p:nvSpPr>
          <p:cNvPr id="3" name="Slide Number Placeholder 2">
            <a:extLst>
              <a:ext uri="{FF2B5EF4-FFF2-40B4-BE49-F238E27FC236}">
                <a16:creationId xmlns:a16="http://schemas.microsoft.com/office/drawing/2014/main" id="{6389EC41-7582-8985-B761-166456677130}"/>
              </a:ext>
            </a:extLst>
          </p:cNvPr>
          <p:cNvSpPr>
            <a:spLocks noGrp="1"/>
          </p:cNvSpPr>
          <p:nvPr>
            <p:ph type="sldNum" idx="12"/>
          </p:nvPr>
        </p:nvSpPr>
        <p:spPr/>
        <p:txBody>
          <a:bodyPr/>
          <a:lstStyle/>
          <a:p>
            <a:fld id="{00000000-1234-1234-1234-123412341234}" type="slidenum">
              <a:rPr lang="en" smtClean="0"/>
              <a:pPr/>
              <a:t>70</a:t>
            </a:fld>
            <a:endParaRPr lang="en"/>
          </a:p>
        </p:txBody>
      </p:sp>
    </p:spTree>
    <p:extLst>
      <p:ext uri="{BB962C8B-B14F-4D97-AF65-F5344CB8AC3E}">
        <p14:creationId xmlns:p14="http://schemas.microsoft.com/office/powerpoint/2010/main" val="397543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7A15D-AB41-D45F-4838-8219612C462F}"/>
              </a:ext>
            </a:extLst>
          </p:cNvPr>
          <p:cNvSpPr>
            <a:spLocks noGrp="1"/>
          </p:cNvSpPr>
          <p:nvPr>
            <p:ph type="title"/>
          </p:nvPr>
        </p:nvSpPr>
        <p:spPr>
          <a:xfrm>
            <a:off x="0" y="1"/>
            <a:ext cx="12192000" cy="864571"/>
          </a:xfrm>
        </p:spPr>
        <p:txBody>
          <a:bodyPr>
            <a:normAutofit/>
          </a:bodyPr>
          <a:lstStyle/>
          <a:p>
            <a:r>
              <a:rPr lang="en-US" sz="2800" b="1">
                <a:latin typeface="Helvetica Neue"/>
              </a:rPr>
              <a:t>Contextual embeddings BERT encoded in language ROIs at later delays</a:t>
            </a:r>
          </a:p>
        </p:txBody>
      </p:sp>
      <p:pic>
        <p:nvPicPr>
          <p:cNvPr id="3" name="Picture 2" descr="A red and blue rock&#10;&#10;Description automatically generated">
            <a:extLst>
              <a:ext uri="{FF2B5EF4-FFF2-40B4-BE49-F238E27FC236}">
                <a16:creationId xmlns:a16="http://schemas.microsoft.com/office/drawing/2014/main" id="{51A7B39C-D258-940B-BA1C-C163BC270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 y="1442240"/>
            <a:ext cx="1383375" cy="1051560"/>
          </a:xfrm>
          <a:prstGeom prst="rect">
            <a:avLst/>
          </a:prstGeom>
        </p:spPr>
      </p:pic>
      <p:pic>
        <p:nvPicPr>
          <p:cNvPr id="46" name="Picture 45" descr="A red and black object&#10;&#10;Description automatically generated">
            <a:extLst>
              <a:ext uri="{FF2B5EF4-FFF2-40B4-BE49-F238E27FC236}">
                <a16:creationId xmlns:a16="http://schemas.microsoft.com/office/drawing/2014/main" id="{E263A642-3A0C-EF77-406F-4E9372F2C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8" y="2493800"/>
            <a:ext cx="1398014" cy="1051560"/>
          </a:xfrm>
          <a:prstGeom prst="rect">
            <a:avLst/>
          </a:prstGeom>
        </p:spPr>
      </p:pic>
      <p:pic>
        <p:nvPicPr>
          <p:cNvPr id="47" name="Picture 46" descr="A red and black rock&#10;&#10;Description automatically generated">
            <a:extLst>
              <a:ext uri="{FF2B5EF4-FFF2-40B4-BE49-F238E27FC236}">
                <a16:creationId xmlns:a16="http://schemas.microsoft.com/office/drawing/2014/main" id="{12C5EA23-620C-C1E2-70C3-3F0483D5F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862" y="1442240"/>
            <a:ext cx="1383375" cy="1051560"/>
          </a:xfrm>
          <a:prstGeom prst="rect">
            <a:avLst/>
          </a:prstGeom>
        </p:spPr>
      </p:pic>
      <p:pic>
        <p:nvPicPr>
          <p:cNvPr id="48" name="Picture 47" descr="A red and blue rock&#10;&#10;Description automatically generated">
            <a:extLst>
              <a:ext uri="{FF2B5EF4-FFF2-40B4-BE49-F238E27FC236}">
                <a16:creationId xmlns:a16="http://schemas.microsoft.com/office/drawing/2014/main" id="{2494AD3E-C93A-E5E8-B2B2-9BD754767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862" y="2493800"/>
            <a:ext cx="1398014" cy="1051560"/>
          </a:xfrm>
          <a:prstGeom prst="rect">
            <a:avLst/>
          </a:prstGeom>
        </p:spPr>
      </p:pic>
      <p:pic>
        <p:nvPicPr>
          <p:cNvPr id="49" name="Picture 48" descr="A red and yellow rock&#10;&#10;Description automatically generated">
            <a:extLst>
              <a:ext uri="{FF2B5EF4-FFF2-40B4-BE49-F238E27FC236}">
                <a16:creationId xmlns:a16="http://schemas.microsoft.com/office/drawing/2014/main" id="{4686162B-D510-2516-152E-2D1FE20FC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137" y="1442240"/>
            <a:ext cx="1378495" cy="1051560"/>
          </a:xfrm>
          <a:prstGeom prst="rect">
            <a:avLst/>
          </a:prstGeom>
        </p:spPr>
      </p:pic>
      <p:pic>
        <p:nvPicPr>
          <p:cNvPr id="50" name="Picture 49" descr="A red and black rock&#10;&#10;Description automatically generated">
            <a:extLst>
              <a:ext uri="{FF2B5EF4-FFF2-40B4-BE49-F238E27FC236}">
                <a16:creationId xmlns:a16="http://schemas.microsoft.com/office/drawing/2014/main" id="{F027A9CF-27FB-52EB-C35E-FE7F8E2203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3632" y="1442240"/>
            <a:ext cx="1378495" cy="1051560"/>
          </a:xfrm>
          <a:prstGeom prst="rect">
            <a:avLst/>
          </a:prstGeom>
        </p:spPr>
      </p:pic>
      <p:pic>
        <p:nvPicPr>
          <p:cNvPr id="51" name="Picture 50" descr="A red and black rock&#10;&#10;Description automatically generated">
            <a:extLst>
              <a:ext uri="{FF2B5EF4-FFF2-40B4-BE49-F238E27FC236}">
                <a16:creationId xmlns:a16="http://schemas.microsoft.com/office/drawing/2014/main" id="{E9E8FFEB-F2D3-9484-E786-20D3D06B30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1717" y="2493800"/>
            <a:ext cx="1405333" cy="1051560"/>
          </a:xfrm>
          <a:prstGeom prst="rect">
            <a:avLst/>
          </a:prstGeom>
        </p:spPr>
      </p:pic>
      <p:pic>
        <p:nvPicPr>
          <p:cNvPr id="52" name="Picture 51" descr="A red and black rock&#10;&#10;Description automatically generated">
            <a:extLst>
              <a:ext uri="{FF2B5EF4-FFF2-40B4-BE49-F238E27FC236}">
                <a16:creationId xmlns:a16="http://schemas.microsoft.com/office/drawing/2014/main" id="{17AE945A-741A-DA91-15EF-E33810B815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3631" y="2493800"/>
            <a:ext cx="1405333" cy="1051560"/>
          </a:xfrm>
          <a:prstGeom prst="rect">
            <a:avLst/>
          </a:prstGeom>
        </p:spPr>
      </p:pic>
      <p:pic>
        <p:nvPicPr>
          <p:cNvPr id="53" name="Picture 52" descr="A red and yellow rock&#10;&#10;Description automatically generated">
            <a:extLst>
              <a:ext uri="{FF2B5EF4-FFF2-40B4-BE49-F238E27FC236}">
                <a16:creationId xmlns:a16="http://schemas.microsoft.com/office/drawing/2014/main" id="{1626CFAA-F755-E1B9-2A85-2661545F77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3625" y="1442240"/>
            <a:ext cx="1380935" cy="1051560"/>
          </a:xfrm>
          <a:prstGeom prst="rect">
            <a:avLst/>
          </a:prstGeom>
        </p:spPr>
      </p:pic>
      <p:pic>
        <p:nvPicPr>
          <p:cNvPr id="54" name="Picture 53" descr="A red and yellow object&#10;&#10;Description automatically generated">
            <a:extLst>
              <a:ext uri="{FF2B5EF4-FFF2-40B4-BE49-F238E27FC236}">
                <a16:creationId xmlns:a16="http://schemas.microsoft.com/office/drawing/2014/main" id="{0CBE9B99-522F-29E6-412A-7303CEE844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4560" y="1442240"/>
            <a:ext cx="1380935" cy="1051560"/>
          </a:xfrm>
          <a:prstGeom prst="rect">
            <a:avLst/>
          </a:prstGeom>
        </p:spPr>
      </p:pic>
      <p:pic>
        <p:nvPicPr>
          <p:cNvPr id="55" name="Picture 54" descr="A red and orange object&#10;&#10;Description automatically generated">
            <a:extLst>
              <a:ext uri="{FF2B5EF4-FFF2-40B4-BE49-F238E27FC236}">
                <a16:creationId xmlns:a16="http://schemas.microsoft.com/office/drawing/2014/main" id="{34DB4F5B-286D-FA87-B355-13E69C4F5F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4581" y="2493800"/>
            <a:ext cx="1398014" cy="1051560"/>
          </a:xfrm>
          <a:prstGeom prst="rect">
            <a:avLst/>
          </a:prstGeom>
        </p:spPr>
      </p:pic>
      <p:pic>
        <p:nvPicPr>
          <p:cNvPr id="56" name="Picture 55" descr="A red and yellow rock&#10;&#10;Description automatically generated">
            <a:extLst>
              <a:ext uri="{FF2B5EF4-FFF2-40B4-BE49-F238E27FC236}">
                <a16:creationId xmlns:a16="http://schemas.microsoft.com/office/drawing/2014/main" id="{FD82FB57-102B-F352-8034-B085CC1AB9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72595" y="2493800"/>
            <a:ext cx="1398014" cy="1051560"/>
          </a:xfrm>
          <a:prstGeom prst="rect">
            <a:avLst/>
          </a:prstGeom>
        </p:spPr>
      </p:pic>
      <p:pic>
        <p:nvPicPr>
          <p:cNvPr id="57" name="Picture 56" descr="A red and yellow rock&#10;&#10;Description automatically generated">
            <a:extLst>
              <a:ext uri="{FF2B5EF4-FFF2-40B4-BE49-F238E27FC236}">
                <a16:creationId xmlns:a16="http://schemas.microsoft.com/office/drawing/2014/main" id="{2C6484F7-9DCB-7D08-065D-3C64B6B487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52914" y="1442240"/>
            <a:ext cx="1376055" cy="1051560"/>
          </a:xfrm>
          <a:prstGeom prst="rect">
            <a:avLst/>
          </a:prstGeom>
        </p:spPr>
      </p:pic>
      <p:pic>
        <p:nvPicPr>
          <p:cNvPr id="58" name="Picture 57" descr="A red and yellow object&#10;&#10;Description automatically generated">
            <a:extLst>
              <a:ext uri="{FF2B5EF4-FFF2-40B4-BE49-F238E27FC236}">
                <a16:creationId xmlns:a16="http://schemas.microsoft.com/office/drawing/2014/main" id="{BC09D3CF-1A29-A772-3147-37D047FF64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72533" y="2493800"/>
            <a:ext cx="1402893" cy="1051560"/>
          </a:xfrm>
          <a:prstGeom prst="rect">
            <a:avLst/>
          </a:prstGeom>
        </p:spPr>
      </p:pic>
      <p:pic>
        <p:nvPicPr>
          <p:cNvPr id="59" name="Picture 58" descr="A red and yellow object&#10;&#10;Description automatically generated">
            <a:extLst>
              <a:ext uri="{FF2B5EF4-FFF2-40B4-BE49-F238E27FC236}">
                <a16:creationId xmlns:a16="http://schemas.microsoft.com/office/drawing/2014/main" id="{681AF3BE-39BA-7670-CFD4-C21EC4DB95F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28969" y="1442240"/>
            <a:ext cx="1376055" cy="1051560"/>
          </a:xfrm>
          <a:prstGeom prst="rect">
            <a:avLst/>
          </a:prstGeom>
        </p:spPr>
      </p:pic>
      <p:pic>
        <p:nvPicPr>
          <p:cNvPr id="60" name="Picture 59" descr="A red and yellow rock&#10;&#10;Description automatically generated">
            <a:extLst>
              <a:ext uri="{FF2B5EF4-FFF2-40B4-BE49-F238E27FC236}">
                <a16:creationId xmlns:a16="http://schemas.microsoft.com/office/drawing/2014/main" id="{D3D6EB10-B886-E30A-158E-4A63B3C020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65814" y="2493800"/>
            <a:ext cx="1402893" cy="1051560"/>
          </a:xfrm>
          <a:prstGeom prst="rect">
            <a:avLst/>
          </a:prstGeom>
        </p:spPr>
      </p:pic>
      <p:pic>
        <p:nvPicPr>
          <p:cNvPr id="61" name="Picture 60" descr="A close up of a rock&#10;&#10;Description automatically generated">
            <a:extLst>
              <a:ext uri="{FF2B5EF4-FFF2-40B4-BE49-F238E27FC236}">
                <a16:creationId xmlns:a16="http://schemas.microsoft.com/office/drawing/2014/main" id="{F3C6C9D7-9E08-0C77-21C9-7545C16FA46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807" y="4056702"/>
            <a:ext cx="1376055" cy="1051560"/>
          </a:xfrm>
          <a:prstGeom prst="rect">
            <a:avLst/>
          </a:prstGeom>
        </p:spPr>
      </p:pic>
      <p:pic>
        <p:nvPicPr>
          <p:cNvPr id="62" name="Picture 61" descr="A red and yellow object&#10;&#10;Description automatically generated">
            <a:extLst>
              <a:ext uri="{FF2B5EF4-FFF2-40B4-BE49-F238E27FC236}">
                <a16:creationId xmlns:a16="http://schemas.microsoft.com/office/drawing/2014/main" id="{FB2D1E08-9440-0C85-8D45-5FF7943E037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0969" y="5118739"/>
            <a:ext cx="1402893" cy="1051560"/>
          </a:xfrm>
          <a:prstGeom prst="rect">
            <a:avLst/>
          </a:prstGeom>
        </p:spPr>
      </p:pic>
      <p:pic>
        <p:nvPicPr>
          <p:cNvPr id="63" name="Picture 62" descr="A close up of a rock&#10;&#10;Description automatically generated">
            <a:extLst>
              <a:ext uri="{FF2B5EF4-FFF2-40B4-BE49-F238E27FC236}">
                <a16:creationId xmlns:a16="http://schemas.microsoft.com/office/drawing/2014/main" id="{B182F0FC-9E07-8B51-6505-FAACDE3E1EA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73862" y="4056702"/>
            <a:ext cx="1376055" cy="1051560"/>
          </a:xfrm>
          <a:prstGeom prst="rect">
            <a:avLst/>
          </a:prstGeom>
        </p:spPr>
      </p:pic>
      <p:pic>
        <p:nvPicPr>
          <p:cNvPr id="64" name="Picture 63" descr="A red and yellow blob&#10;&#10;Description automatically generated">
            <a:extLst>
              <a:ext uri="{FF2B5EF4-FFF2-40B4-BE49-F238E27FC236}">
                <a16:creationId xmlns:a16="http://schemas.microsoft.com/office/drawing/2014/main" id="{830AA78B-0F6B-7B2B-39C8-B6E60E99984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71422" y="5118739"/>
            <a:ext cx="1402893" cy="1051560"/>
          </a:xfrm>
          <a:prstGeom prst="rect">
            <a:avLst/>
          </a:prstGeom>
        </p:spPr>
      </p:pic>
      <p:pic>
        <p:nvPicPr>
          <p:cNvPr id="65" name="Picture 64" descr="A red and yellow rock&#10;&#10;Description automatically generated">
            <a:extLst>
              <a:ext uri="{FF2B5EF4-FFF2-40B4-BE49-F238E27FC236}">
                <a16:creationId xmlns:a16="http://schemas.microsoft.com/office/drawing/2014/main" id="{95595BCC-5A1E-8709-0768-0C2CD278EBB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18555" y="4056702"/>
            <a:ext cx="1378495" cy="1051560"/>
          </a:xfrm>
          <a:prstGeom prst="rect">
            <a:avLst/>
          </a:prstGeom>
        </p:spPr>
      </p:pic>
      <p:pic>
        <p:nvPicPr>
          <p:cNvPr id="66" name="Picture 65" descr="A red and yellow object&#10;&#10;Description automatically generated">
            <a:extLst>
              <a:ext uri="{FF2B5EF4-FFF2-40B4-BE49-F238E27FC236}">
                <a16:creationId xmlns:a16="http://schemas.microsoft.com/office/drawing/2014/main" id="{DBFDBC4E-16AC-F933-5126-D65960B26F0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94157" y="5118739"/>
            <a:ext cx="1402893" cy="1051560"/>
          </a:xfrm>
          <a:prstGeom prst="rect">
            <a:avLst/>
          </a:prstGeom>
        </p:spPr>
      </p:pic>
      <p:pic>
        <p:nvPicPr>
          <p:cNvPr id="67" name="Picture 66" descr="A close up of a rock&#10;&#10;Description automatically generated">
            <a:extLst>
              <a:ext uri="{FF2B5EF4-FFF2-40B4-BE49-F238E27FC236}">
                <a16:creationId xmlns:a16="http://schemas.microsoft.com/office/drawing/2014/main" id="{68767DE1-54C6-B972-9D7F-6C5DABBD6D9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83632" y="4056702"/>
            <a:ext cx="1378495" cy="1051560"/>
          </a:xfrm>
          <a:prstGeom prst="rect">
            <a:avLst/>
          </a:prstGeom>
        </p:spPr>
      </p:pic>
      <p:pic>
        <p:nvPicPr>
          <p:cNvPr id="68" name="Picture 67" descr="A red and yellow rock&#10;&#10;Description automatically generated">
            <a:extLst>
              <a:ext uri="{FF2B5EF4-FFF2-40B4-BE49-F238E27FC236}">
                <a16:creationId xmlns:a16="http://schemas.microsoft.com/office/drawing/2014/main" id="{386E36A3-B1A6-32EE-D9A1-FDF34D09E0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6071" y="5118739"/>
            <a:ext cx="1402893" cy="1051560"/>
          </a:xfrm>
          <a:prstGeom prst="rect">
            <a:avLst/>
          </a:prstGeom>
        </p:spPr>
      </p:pic>
      <p:pic>
        <p:nvPicPr>
          <p:cNvPr id="69" name="Picture 68" descr="A close up of a rock&#10;&#10;Description automatically generated">
            <a:extLst>
              <a:ext uri="{FF2B5EF4-FFF2-40B4-BE49-F238E27FC236}">
                <a16:creationId xmlns:a16="http://schemas.microsoft.com/office/drawing/2014/main" id="{853CD416-0E9A-4EB2-7EC2-C94798AE096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83120" y="4053844"/>
            <a:ext cx="1380935" cy="1051560"/>
          </a:xfrm>
          <a:prstGeom prst="rect">
            <a:avLst/>
          </a:prstGeom>
        </p:spPr>
      </p:pic>
      <p:pic>
        <p:nvPicPr>
          <p:cNvPr id="70" name="Picture 69" descr="A red and yellow object&#10;&#10;Description automatically generated">
            <a:extLst>
              <a:ext uri="{FF2B5EF4-FFF2-40B4-BE49-F238E27FC236}">
                <a16:creationId xmlns:a16="http://schemas.microsoft.com/office/drawing/2014/main" id="{F64CE2C0-67F4-9C09-E454-C8E490C8E93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53625" y="5118739"/>
            <a:ext cx="1405333" cy="1051560"/>
          </a:xfrm>
          <a:prstGeom prst="rect">
            <a:avLst/>
          </a:prstGeom>
        </p:spPr>
      </p:pic>
      <p:pic>
        <p:nvPicPr>
          <p:cNvPr id="71" name="Picture 70" descr="A close up of a rock&#10;&#10;Description automatically generated">
            <a:extLst>
              <a:ext uri="{FF2B5EF4-FFF2-40B4-BE49-F238E27FC236}">
                <a16:creationId xmlns:a16="http://schemas.microsoft.com/office/drawing/2014/main" id="{4DBA571A-A1F2-BF3A-C894-AECCF83438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58958" y="4050986"/>
            <a:ext cx="1380935" cy="1051560"/>
          </a:xfrm>
          <a:prstGeom prst="rect">
            <a:avLst/>
          </a:prstGeom>
        </p:spPr>
      </p:pic>
      <p:pic>
        <p:nvPicPr>
          <p:cNvPr id="72" name="Picture 71" descr="A red and yellow rock&#10;&#10;Description automatically generated">
            <a:extLst>
              <a:ext uri="{FF2B5EF4-FFF2-40B4-BE49-F238E27FC236}">
                <a16:creationId xmlns:a16="http://schemas.microsoft.com/office/drawing/2014/main" id="{471365CB-042A-1C27-783D-ECB944C65BF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352795" y="5118739"/>
            <a:ext cx="1405333" cy="1051560"/>
          </a:xfrm>
          <a:prstGeom prst="rect">
            <a:avLst/>
          </a:prstGeom>
        </p:spPr>
      </p:pic>
      <p:pic>
        <p:nvPicPr>
          <p:cNvPr id="73" name="Picture 72" descr="A close up of a rock&#10;&#10;Description automatically generated">
            <a:extLst>
              <a:ext uri="{FF2B5EF4-FFF2-40B4-BE49-F238E27FC236}">
                <a16:creationId xmlns:a16="http://schemas.microsoft.com/office/drawing/2014/main" id="{1E804310-54C3-2B0F-E645-2128749A787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952914" y="4050986"/>
            <a:ext cx="1380935" cy="1051560"/>
          </a:xfrm>
          <a:prstGeom prst="rect">
            <a:avLst/>
          </a:prstGeom>
        </p:spPr>
      </p:pic>
      <p:pic>
        <p:nvPicPr>
          <p:cNvPr id="74" name="Picture 73" descr="A red and yellow object&#10;&#10;Description automatically generated">
            <a:extLst>
              <a:ext uri="{FF2B5EF4-FFF2-40B4-BE49-F238E27FC236}">
                <a16:creationId xmlns:a16="http://schemas.microsoft.com/office/drawing/2014/main" id="{53492BA5-6AF7-1081-A7B0-A1186F1E2AB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952914" y="5118739"/>
            <a:ext cx="1398014" cy="1051560"/>
          </a:xfrm>
          <a:prstGeom prst="rect">
            <a:avLst/>
          </a:prstGeom>
        </p:spPr>
      </p:pic>
      <p:pic>
        <p:nvPicPr>
          <p:cNvPr id="75" name="Picture 74" descr="A close up of a rock&#10;&#10;Description automatically generated">
            <a:extLst>
              <a:ext uri="{FF2B5EF4-FFF2-40B4-BE49-F238E27FC236}">
                <a16:creationId xmlns:a16="http://schemas.microsoft.com/office/drawing/2014/main" id="{2E3D51D1-25FE-B151-BF7A-FEF99C023C9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24089" y="4059083"/>
            <a:ext cx="1380935" cy="1051560"/>
          </a:xfrm>
          <a:prstGeom prst="rect">
            <a:avLst/>
          </a:prstGeom>
        </p:spPr>
      </p:pic>
      <p:pic>
        <p:nvPicPr>
          <p:cNvPr id="76" name="Picture 75" descr="A red and yellow rock&#10;&#10;Description automatically generated">
            <a:extLst>
              <a:ext uri="{FF2B5EF4-FFF2-40B4-BE49-F238E27FC236}">
                <a16:creationId xmlns:a16="http://schemas.microsoft.com/office/drawing/2014/main" id="{AFC00845-7547-6B6D-4167-D4AA930E633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365814" y="5118739"/>
            <a:ext cx="1398014" cy="1051560"/>
          </a:xfrm>
          <a:prstGeom prst="rect">
            <a:avLst/>
          </a:prstGeom>
        </p:spPr>
      </p:pic>
      <p:sp>
        <p:nvSpPr>
          <p:cNvPr id="77" name="TextBox 76">
            <a:extLst>
              <a:ext uri="{FF2B5EF4-FFF2-40B4-BE49-F238E27FC236}">
                <a16:creationId xmlns:a16="http://schemas.microsoft.com/office/drawing/2014/main" id="{BFF4C106-C2EE-72F4-32C2-0565E4941B4D}"/>
              </a:ext>
            </a:extLst>
          </p:cNvPr>
          <p:cNvSpPr txBox="1"/>
          <p:nvPr/>
        </p:nvSpPr>
        <p:spPr>
          <a:xfrm>
            <a:off x="978679" y="3514804"/>
            <a:ext cx="941573" cy="369332"/>
          </a:xfrm>
          <a:prstGeom prst="rect">
            <a:avLst/>
          </a:prstGeom>
          <a:noFill/>
        </p:spPr>
        <p:txBody>
          <a:bodyPr wrap="square">
            <a:spAutoFit/>
          </a:bodyPr>
          <a:lstStyle/>
          <a:p>
            <a:r>
              <a:rPr lang="en-US" b="1"/>
              <a:t>Delay1</a:t>
            </a:r>
          </a:p>
        </p:txBody>
      </p:sp>
      <p:sp>
        <p:nvSpPr>
          <p:cNvPr id="78" name="TextBox 77">
            <a:extLst>
              <a:ext uri="{FF2B5EF4-FFF2-40B4-BE49-F238E27FC236}">
                <a16:creationId xmlns:a16="http://schemas.microsoft.com/office/drawing/2014/main" id="{81B3188B-E6A5-8F21-1286-DB3411BC01CD}"/>
              </a:ext>
            </a:extLst>
          </p:cNvPr>
          <p:cNvSpPr txBox="1"/>
          <p:nvPr/>
        </p:nvSpPr>
        <p:spPr>
          <a:xfrm>
            <a:off x="3869942" y="3514804"/>
            <a:ext cx="941573" cy="369332"/>
          </a:xfrm>
          <a:prstGeom prst="rect">
            <a:avLst/>
          </a:prstGeom>
          <a:noFill/>
        </p:spPr>
        <p:txBody>
          <a:bodyPr wrap="square">
            <a:spAutoFit/>
          </a:bodyPr>
          <a:lstStyle/>
          <a:p>
            <a:r>
              <a:rPr lang="en-US" b="1"/>
              <a:t>Delay2</a:t>
            </a:r>
          </a:p>
        </p:txBody>
      </p:sp>
      <p:sp>
        <p:nvSpPr>
          <p:cNvPr id="79" name="TextBox 78">
            <a:extLst>
              <a:ext uri="{FF2B5EF4-FFF2-40B4-BE49-F238E27FC236}">
                <a16:creationId xmlns:a16="http://schemas.microsoft.com/office/drawing/2014/main" id="{76C3E8EE-8388-237F-B0C5-EE4C6A650C84}"/>
              </a:ext>
            </a:extLst>
          </p:cNvPr>
          <p:cNvSpPr txBox="1"/>
          <p:nvPr/>
        </p:nvSpPr>
        <p:spPr>
          <a:xfrm>
            <a:off x="6809340" y="3514804"/>
            <a:ext cx="941573" cy="369332"/>
          </a:xfrm>
          <a:prstGeom prst="rect">
            <a:avLst/>
          </a:prstGeom>
          <a:noFill/>
        </p:spPr>
        <p:txBody>
          <a:bodyPr wrap="square">
            <a:spAutoFit/>
          </a:bodyPr>
          <a:lstStyle/>
          <a:p>
            <a:r>
              <a:rPr lang="en-US" b="1"/>
              <a:t>Delay3</a:t>
            </a:r>
          </a:p>
        </p:txBody>
      </p:sp>
      <p:sp>
        <p:nvSpPr>
          <p:cNvPr id="80" name="TextBox 79">
            <a:extLst>
              <a:ext uri="{FF2B5EF4-FFF2-40B4-BE49-F238E27FC236}">
                <a16:creationId xmlns:a16="http://schemas.microsoft.com/office/drawing/2014/main" id="{5D9B8F4C-ADB7-1571-441D-0CAE52142E8B}"/>
              </a:ext>
            </a:extLst>
          </p:cNvPr>
          <p:cNvSpPr txBox="1"/>
          <p:nvPr/>
        </p:nvSpPr>
        <p:spPr>
          <a:xfrm>
            <a:off x="9787370" y="3514804"/>
            <a:ext cx="941573" cy="369332"/>
          </a:xfrm>
          <a:prstGeom prst="rect">
            <a:avLst/>
          </a:prstGeom>
          <a:noFill/>
        </p:spPr>
        <p:txBody>
          <a:bodyPr wrap="square">
            <a:spAutoFit/>
          </a:bodyPr>
          <a:lstStyle/>
          <a:p>
            <a:r>
              <a:rPr lang="en-US" b="1"/>
              <a:t>Delay4</a:t>
            </a:r>
          </a:p>
        </p:txBody>
      </p:sp>
      <p:sp>
        <p:nvSpPr>
          <p:cNvPr id="81" name="TextBox 80">
            <a:extLst>
              <a:ext uri="{FF2B5EF4-FFF2-40B4-BE49-F238E27FC236}">
                <a16:creationId xmlns:a16="http://schemas.microsoft.com/office/drawing/2014/main" id="{D5A4C04C-9B7A-A708-8C4A-E4027531743D}"/>
              </a:ext>
            </a:extLst>
          </p:cNvPr>
          <p:cNvSpPr txBox="1"/>
          <p:nvPr/>
        </p:nvSpPr>
        <p:spPr>
          <a:xfrm>
            <a:off x="1004750" y="6202693"/>
            <a:ext cx="941573" cy="369332"/>
          </a:xfrm>
          <a:prstGeom prst="rect">
            <a:avLst/>
          </a:prstGeom>
          <a:noFill/>
        </p:spPr>
        <p:txBody>
          <a:bodyPr wrap="square">
            <a:spAutoFit/>
          </a:bodyPr>
          <a:lstStyle/>
          <a:p>
            <a:r>
              <a:rPr lang="en-US" b="1"/>
              <a:t>Delay5</a:t>
            </a:r>
          </a:p>
        </p:txBody>
      </p:sp>
      <p:sp>
        <p:nvSpPr>
          <p:cNvPr id="82" name="TextBox 81">
            <a:extLst>
              <a:ext uri="{FF2B5EF4-FFF2-40B4-BE49-F238E27FC236}">
                <a16:creationId xmlns:a16="http://schemas.microsoft.com/office/drawing/2014/main" id="{5A4E207C-E8DC-74FF-F480-C09D396D5390}"/>
              </a:ext>
            </a:extLst>
          </p:cNvPr>
          <p:cNvSpPr txBox="1"/>
          <p:nvPr/>
        </p:nvSpPr>
        <p:spPr>
          <a:xfrm>
            <a:off x="3896013" y="6202693"/>
            <a:ext cx="941573" cy="369332"/>
          </a:xfrm>
          <a:prstGeom prst="rect">
            <a:avLst/>
          </a:prstGeom>
          <a:noFill/>
        </p:spPr>
        <p:txBody>
          <a:bodyPr wrap="square">
            <a:spAutoFit/>
          </a:bodyPr>
          <a:lstStyle/>
          <a:p>
            <a:r>
              <a:rPr lang="en-US" b="1"/>
              <a:t>Delay6</a:t>
            </a:r>
          </a:p>
        </p:txBody>
      </p:sp>
      <p:sp>
        <p:nvSpPr>
          <p:cNvPr id="83" name="TextBox 82">
            <a:extLst>
              <a:ext uri="{FF2B5EF4-FFF2-40B4-BE49-F238E27FC236}">
                <a16:creationId xmlns:a16="http://schemas.microsoft.com/office/drawing/2014/main" id="{89905AFB-2015-CD18-3909-798A750F6309}"/>
              </a:ext>
            </a:extLst>
          </p:cNvPr>
          <p:cNvSpPr txBox="1"/>
          <p:nvPr/>
        </p:nvSpPr>
        <p:spPr>
          <a:xfrm>
            <a:off x="6835411" y="6202693"/>
            <a:ext cx="941573" cy="369332"/>
          </a:xfrm>
          <a:prstGeom prst="rect">
            <a:avLst/>
          </a:prstGeom>
          <a:noFill/>
        </p:spPr>
        <p:txBody>
          <a:bodyPr wrap="square">
            <a:spAutoFit/>
          </a:bodyPr>
          <a:lstStyle/>
          <a:p>
            <a:r>
              <a:rPr lang="en-US" b="1"/>
              <a:t>Delay7</a:t>
            </a:r>
          </a:p>
        </p:txBody>
      </p:sp>
      <p:sp>
        <p:nvSpPr>
          <p:cNvPr id="84" name="TextBox 83">
            <a:extLst>
              <a:ext uri="{FF2B5EF4-FFF2-40B4-BE49-F238E27FC236}">
                <a16:creationId xmlns:a16="http://schemas.microsoft.com/office/drawing/2014/main" id="{97AC265E-D48F-6B14-6FF6-D296A1060A8C}"/>
              </a:ext>
            </a:extLst>
          </p:cNvPr>
          <p:cNvSpPr txBox="1"/>
          <p:nvPr/>
        </p:nvSpPr>
        <p:spPr>
          <a:xfrm>
            <a:off x="9813441" y="6202693"/>
            <a:ext cx="941573" cy="369332"/>
          </a:xfrm>
          <a:prstGeom prst="rect">
            <a:avLst/>
          </a:prstGeom>
          <a:noFill/>
        </p:spPr>
        <p:txBody>
          <a:bodyPr wrap="square">
            <a:spAutoFit/>
          </a:bodyPr>
          <a:lstStyle/>
          <a:p>
            <a:r>
              <a:rPr lang="en-US" b="1"/>
              <a:t>Delay8</a:t>
            </a:r>
          </a:p>
        </p:txBody>
      </p:sp>
      <p:pic>
        <p:nvPicPr>
          <p:cNvPr id="85" name="Picture 84" descr="A red and blue rectangular object&#10;&#10;Description automatically generated">
            <a:extLst>
              <a:ext uri="{FF2B5EF4-FFF2-40B4-BE49-F238E27FC236}">
                <a16:creationId xmlns:a16="http://schemas.microsoft.com/office/drawing/2014/main" id="{4F504292-962B-C8B3-DAA0-E3BDB842120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43695" y="1869077"/>
            <a:ext cx="417542" cy="1340888"/>
          </a:xfrm>
          <a:prstGeom prst="rect">
            <a:avLst/>
          </a:prstGeom>
        </p:spPr>
      </p:pic>
      <p:pic>
        <p:nvPicPr>
          <p:cNvPr id="86" name="Picture 85" descr="A red and blue rectangular object&#10;&#10;Description automatically generated">
            <a:extLst>
              <a:ext uri="{FF2B5EF4-FFF2-40B4-BE49-F238E27FC236}">
                <a16:creationId xmlns:a16="http://schemas.microsoft.com/office/drawing/2014/main" id="{49ED29D2-0C98-FB5A-F976-3740583524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43695" y="4448295"/>
            <a:ext cx="417542" cy="1340888"/>
          </a:xfrm>
          <a:prstGeom prst="rect">
            <a:avLst/>
          </a:prstGeom>
        </p:spPr>
      </p:pic>
      <p:sp>
        <p:nvSpPr>
          <p:cNvPr id="4" name="Slide Number Placeholder 3">
            <a:extLst>
              <a:ext uri="{FF2B5EF4-FFF2-40B4-BE49-F238E27FC236}">
                <a16:creationId xmlns:a16="http://schemas.microsoft.com/office/drawing/2014/main" id="{AD008992-3433-FBE7-777F-BEB9286194E6}"/>
              </a:ext>
            </a:extLst>
          </p:cNvPr>
          <p:cNvSpPr>
            <a:spLocks noGrp="1"/>
          </p:cNvSpPr>
          <p:nvPr>
            <p:ph type="sldNum" idx="12"/>
          </p:nvPr>
        </p:nvSpPr>
        <p:spPr/>
        <p:txBody>
          <a:bodyPr/>
          <a:lstStyle/>
          <a:p>
            <a:fld id="{00000000-1234-1234-1234-123412341234}" type="slidenum">
              <a:rPr lang="en" smtClean="0"/>
              <a:pPr/>
              <a:t>71</a:t>
            </a:fld>
            <a:endParaRPr lang="en"/>
          </a:p>
        </p:txBody>
      </p:sp>
    </p:spTree>
    <p:extLst>
      <p:ext uri="{BB962C8B-B14F-4D97-AF65-F5344CB8AC3E}">
        <p14:creationId xmlns:p14="http://schemas.microsoft.com/office/powerpoint/2010/main" val="2236477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Cross-situational learning (CSL)?</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72</a:t>
            </a:fld>
            <a:endParaRPr lang="en"/>
          </a:p>
        </p:txBody>
      </p:sp>
      <p:pic>
        <p:nvPicPr>
          <p:cNvPr id="6" name="Picture 5" descr="A baby and a cup&#10;&#10;Description automatically generated">
            <a:extLst>
              <a:ext uri="{FF2B5EF4-FFF2-40B4-BE49-F238E27FC236}">
                <a16:creationId xmlns:a16="http://schemas.microsoft.com/office/drawing/2014/main" id="{369F0C3D-A399-8A93-647C-146CA84BE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93" y="1616280"/>
            <a:ext cx="7801129" cy="4483857"/>
          </a:xfrm>
          <a:prstGeom prst="rect">
            <a:avLst/>
          </a:prstGeom>
        </p:spPr>
      </p:pic>
      <p:sp>
        <p:nvSpPr>
          <p:cNvPr id="7" name="Google Shape;432;p41">
            <a:extLst>
              <a:ext uri="{FF2B5EF4-FFF2-40B4-BE49-F238E27FC236}">
                <a16:creationId xmlns:a16="http://schemas.microsoft.com/office/drawing/2014/main" id="{ED944F0E-C1A8-9600-CE1C-EDB03D70E412}"/>
              </a:ext>
            </a:extLst>
          </p:cNvPr>
          <p:cNvSpPr txBox="1"/>
          <p:nvPr/>
        </p:nvSpPr>
        <p:spPr>
          <a:xfrm>
            <a:off x="8287967" y="2762945"/>
            <a:ext cx="3552744" cy="1354176"/>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Grounded language acquisition: how infants can learn language by observing their environments.</a:t>
            </a:r>
          </a:p>
        </p:txBody>
      </p:sp>
    </p:spTree>
    <p:extLst>
      <p:ext uri="{BB962C8B-B14F-4D97-AF65-F5344CB8AC3E}">
        <p14:creationId xmlns:p14="http://schemas.microsoft.com/office/powerpoint/2010/main" val="9369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52D7-F8C5-E1E5-152C-C35927961DB6}"/>
              </a:ext>
            </a:extLst>
          </p:cNvPr>
          <p:cNvSpPr>
            <a:spLocks noGrp="1"/>
          </p:cNvSpPr>
          <p:nvPr>
            <p:ph type="title"/>
          </p:nvPr>
        </p:nvSpPr>
        <p:spPr/>
        <p:txBody>
          <a:bodyPr>
            <a:normAutofit/>
          </a:bodyPr>
          <a:lstStyle/>
          <a:p>
            <a:r>
              <a:rPr lang="en-US" sz="2800" b="1">
                <a:latin typeface="Helvetica Neue"/>
              </a:rPr>
              <a:t>How language models can perform grounded language acquisition?</a:t>
            </a:r>
          </a:p>
        </p:txBody>
      </p:sp>
      <p:sp>
        <p:nvSpPr>
          <p:cNvPr id="4" name="Slide Number Placeholder 3">
            <a:extLst>
              <a:ext uri="{FF2B5EF4-FFF2-40B4-BE49-F238E27FC236}">
                <a16:creationId xmlns:a16="http://schemas.microsoft.com/office/drawing/2014/main" id="{1CF23500-BEC7-A13E-42AB-44BEC68DFCDA}"/>
              </a:ext>
            </a:extLst>
          </p:cNvPr>
          <p:cNvSpPr>
            <a:spLocks noGrp="1"/>
          </p:cNvSpPr>
          <p:nvPr>
            <p:ph type="sldNum" idx="12"/>
          </p:nvPr>
        </p:nvSpPr>
        <p:spPr/>
        <p:txBody>
          <a:bodyPr/>
          <a:lstStyle/>
          <a:p>
            <a:fld id="{00000000-1234-1234-1234-123412341234}" type="slidenum">
              <a:rPr lang="en" smtClean="0"/>
              <a:pPr/>
              <a:t>73</a:t>
            </a:fld>
            <a:endParaRPr lang="en"/>
          </a:p>
        </p:txBody>
      </p:sp>
      <p:sp>
        <p:nvSpPr>
          <p:cNvPr id="7" name="Google Shape;432;p41">
            <a:extLst>
              <a:ext uri="{FF2B5EF4-FFF2-40B4-BE49-F238E27FC236}">
                <a16:creationId xmlns:a16="http://schemas.microsoft.com/office/drawing/2014/main" id="{ED944F0E-C1A8-9600-CE1C-EDB03D70E412}"/>
              </a:ext>
            </a:extLst>
          </p:cNvPr>
          <p:cNvSpPr txBox="1"/>
          <p:nvPr/>
        </p:nvSpPr>
        <p:spPr>
          <a:xfrm>
            <a:off x="7859949" y="3232036"/>
            <a:ext cx="4000217" cy="1354176"/>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a:t>The Cross-Situational Learning (CSL) task tested with Recurrent Neural Networks (ESNs and LSTMs).</a:t>
            </a:r>
          </a:p>
        </p:txBody>
      </p:sp>
      <p:pic>
        <p:nvPicPr>
          <p:cNvPr id="9" name="Picture 8" descr="A diagram of a cup&#10;&#10;Description automatically generated">
            <a:extLst>
              <a:ext uri="{FF2B5EF4-FFF2-40B4-BE49-F238E27FC236}">
                <a16:creationId xmlns:a16="http://schemas.microsoft.com/office/drawing/2014/main" id="{386E447F-CC52-9451-EC11-190CEB78F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12" y="1368811"/>
            <a:ext cx="7155479" cy="5080627"/>
          </a:xfrm>
          <a:prstGeom prst="rect">
            <a:avLst/>
          </a:prstGeom>
        </p:spPr>
      </p:pic>
    </p:spTree>
    <p:extLst>
      <p:ext uri="{BB962C8B-B14F-4D97-AF65-F5344CB8AC3E}">
        <p14:creationId xmlns:p14="http://schemas.microsoft.com/office/powerpoint/2010/main" val="110856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g23c30d02393_0_3"/>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rgbClr val="C00000"/>
                </a:solidFill>
                <a:latin typeface="Helvetica Neue"/>
                <a:ea typeface="Helvetica Neue"/>
                <a:cs typeface="Helvetica Neue"/>
                <a:sym typeface="Helvetica Neue"/>
              </a:rPr>
              <a:t>Brain alignment – 4-fold Cross-Validation + Ridge regression</a:t>
            </a:r>
            <a:endParaRPr sz="2800" b="1" i="0" u="none" strike="noStrike" cap="none">
              <a:solidFill>
                <a:srgbClr val="C00000"/>
              </a:solidFill>
              <a:latin typeface="Helvetica Neue"/>
              <a:ea typeface="Helvetica Neue"/>
              <a:cs typeface="Helvetica Neue"/>
              <a:sym typeface="Helvetica Neue"/>
            </a:endParaRPr>
          </a:p>
        </p:txBody>
      </p:sp>
      <p:sp>
        <p:nvSpPr>
          <p:cNvPr id="573" name="Google Shape;573;g23c30d02393_0_3"/>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74</a:t>
            </a:fld>
            <a:endParaRPr/>
          </a:p>
        </p:txBody>
      </p:sp>
      <p:pic>
        <p:nvPicPr>
          <p:cNvPr id="2" name="Content Placeholder 4" descr="Diagram&#10;&#10;Description automatically generated">
            <a:extLst>
              <a:ext uri="{FF2B5EF4-FFF2-40B4-BE49-F238E27FC236}">
                <a16:creationId xmlns:a16="http://schemas.microsoft.com/office/drawing/2014/main" id="{C78D1DAE-F4F1-61A2-5FB0-90B7B8D741A9}"/>
              </a:ext>
            </a:extLst>
          </p:cNvPr>
          <p:cNvPicPr>
            <a:picLocks noChangeAspect="1"/>
          </p:cNvPicPr>
          <p:nvPr/>
        </p:nvPicPr>
        <p:blipFill rotWithShape="1">
          <a:blip r:embed="rId3">
            <a:extLst>
              <a:ext uri="{28A0092B-C50C-407E-A947-70E740481C1C}">
                <a14:useLocalDpi xmlns:a14="http://schemas.microsoft.com/office/drawing/2010/main" val="0"/>
              </a:ext>
            </a:extLst>
          </a:blip>
          <a:srcRect r="48191"/>
          <a:stretch/>
        </p:blipFill>
        <p:spPr>
          <a:xfrm>
            <a:off x="670550" y="1111079"/>
            <a:ext cx="3969823" cy="2935628"/>
          </a:xfrm>
          <a:prstGeom prst="rect">
            <a:avLst/>
          </a:prstGeom>
        </p:spPr>
      </p:pic>
      <p:sp>
        <p:nvSpPr>
          <p:cNvPr id="3" name="Google Shape;595;g23c30d02393_0_3">
            <a:extLst>
              <a:ext uri="{FF2B5EF4-FFF2-40B4-BE49-F238E27FC236}">
                <a16:creationId xmlns:a16="http://schemas.microsoft.com/office/drawing/2014/main" id="{03EFF773-A3B4-075D-0354-0029527D3324}"/>
              </a:ext>
            </a:extLst>
          </p:cNvPr>
          <p:cNvSpPr/>
          <p:nvPr/>
        </p:nvSpPr>
        <p:spPr>
          <a:xfrm>
            <a:off x="778213" y="4214352"/>
            <a:ext cx="3335279"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a:solidFill>
                  <a:schemeClr val="dk1"/>
                </a:solidFill>
                <a:latin typeface="Helvetica Neue"/>
                <a:ea typeface="Helvetica Neue"/>
                <a:cs typeface="Helvetica Neue"/>
                <a:sym typeface="Helvetica Neue"/>
              </a:rPr>
              <a:t>(1) Narratives Pieman story</a:t>
            </a:r>
            <a:endParaRPr b="1" i="0" u="none" strike="noStrike" cap="none">
              <a:solidFill>
                <a:schemeClr val="dk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BAAB7291-BE33-C3C7-5536-1BE17B01EEB7}"/>
              </a:ext>
            </a:extLst>
          </p:cNvPr>
          <p:cNvSpPr/>
          <p:nvPr/>
        </p:nvSpPr>
        <p:spPr>
          <a:xfrm>
            <a:off x="515100" y="1062438"/>
            <a:ext cx="263113" cy="221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7;g23c8032485f_0_11">
            <a:extLst>
              <a:ext uri="{FF2B5EF4-FFF2-40B4-BE49-F238E27FC236}">
                <a16:creationId xmlns:a16="http://schemas.microsoft.com/office/drawing/2014/main" id="{AD88AD82-74AC-97CB-5F3D-95046A33BD77}"/>
              </a:ext>
            </a:extLst>
          </p:cNvPr>
          <p:cNvSpPr/>
          <p:nvPr/>
        </p:nvSpPr>
        <p:spPr>
          <a:xfrm>
            <a:off x="4756496" y="1052850"/>
            <a:ext cx="3969823" cy="2935628"/>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957 words x 768 ⇒ Longformer representations</a:t>
            </a:r>
            <a:endParaRPr>
              <a:solidFill>
                <a:schemeClr val="dk1"/>
              </a:solidFill>
              <a:latin typeface="Helvetica Neue"/>
              <a:ea typeface="Helvetica Neue"/>
              <a:cs typeface="Helvetica Neue"/>
              <a:sym typeface="Helvetica Neue"/>
            </a:endParaRPr>
          </a:p>
          <a:p>
            <a:pPr marL="914400" marR="0" lvl="1"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Downsample from word-level representations to TR-level (taken every 1.5s)</a:t>
            </a:r>
            <a:endParaRPr>
              <a:solidFill>
                <a:schemeClr val="dk1"/>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282 fMRI time intervals x 768</a:t>
            </a:r>
            <a:endParaRPr>
              <a:solidFill>
                <a:schemeClr val="dk1"/>
              </a:solidFill>
              <a:latin typeface="Helvetica Neue"/>
              <a:ea typeface="Helvetica Neue"/>
              <a:cs typeface="Helvetica Neue"/>
              <a:sym typeface="Helvetica Neue"/>
            </a:endParaRPr>
          </a:p>
          <a:p>
            <a:pPr marL="914400" marR="0" lvl="1"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Concatenate LM representations for previous 5 TRs ⇒ fMRI response from brain activity peaks about 7.5 seconds after stimulus onset</a:t>
            </a:r>
            <a:endParaRPr>
              <a:solidFill>
                <a:schemeClr val="dk1"/>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282 fMRI intervals x 81924 voxels ⇒ fMRI predictions (same dimensions as actual brain activity)</a:t>
            </a:r>
          </a:p>
          <a:p>
            <a:pPr marL="457200" marR="0" lvl="0" indent="-342900" algn="l" rtl="0">
              <a:lnSpc>
                <a:spcPct val="100000"/>
              </a:lnSpc>
              <a:spcBef>
                <a:spcPts val="0"/>
              </a:spcBef>
              <a:spcAft>
                <a:spcPts val="0"/>
              </a:spcAft>
              <a:buClr>
                <a:schemeClr val="dk1"/>
              </a:buClr>
              <a:buSzPts val="1800"/>
              <a:buFont typeface="Helvetica Neue"/>
              <a:buChar char="●"/>
            </a:pPr>
            <a:r>
              <a:rPr lang="en-SG">
                <a:solidFill>
                  <a:schemeClr val="dk1"/>
                </a:solidFill>
                <a:latin typeface="Helvetica Neue"/>
                <a:ea typeface="Helvetica Neue"/>
                <a:cs typeface="Helvetica Neue"/>
                <a:sym typeface="Helvetica Neue"/>
              </a:rPr>
              <a:t>82 participants</a:t>
            </a:r>
          </a:p>
          <a:p>
            <a:pPr marL="114300" marR="0" lvl="0" algn="l" rtl="0">
              <a:lnSpc>
                <a:spcPct val="100000"/>
              </a:lnSpc>
              <a:spcBef>
                <a:spcPts val="0"/>
              </a:spcBef>
              <a:spcAft>
                <a:spcPts val="0"/>
              </a:spcAft>
              <a:buClr>
                <a:schemeClr val="dk1"/>
              </a:buClr>
              <a:buSzPts val="1800"/>
            </a:pPr>
            <a:endParaRPr>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7" name="Google Shape;595;g23c30d02393_0_3">
            <a:extLst>
              <a:ext uri="{FF2B5EF4-FFF2-40B4-BE49-F238E27FC236}">
                <a16:creationId xmlns:a16="http://schemas.microsoft.com/office/drawing/2014/main" id="{B0FAE6CF-DA4F-1CFC-4F64-CCFBA94D9AE7}"/>
              </a:ext>
            </a:extLst>
          </p:cNvPr>
          <p:cNvSpPr/>
          <p:nvPr/>
        </p:nvSpPr>
        <p:spPr>
          <a:xfrm>
            <a:off x="4927198" y="5950634"/>
            <a:ext cx="3628417"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i="0" u="none" strike="noStrike" cap="none">
                <a:solidFill>
                  <a:schemeClr val="dk1"/>
                </a:solidFill>
                <a:latin typeface="Helvetica Neue"/>
                <a:ea typeface="Helvetica Neue"/>
                <a:cs typeface="Helvetica Neue"/>
                <a:sym typeface="Helvetica Neue"/>
              </a:rPr>
              <a:t>(2) Brain Alignment: Dataset Curation</a:t>
            </a:r>
            <a:endParaRPr b="1" i="0" u="none" strike="noStrike" cap="none">
              <a:solidFill>
                <a:schemeClr val="dk1"/>
              </a:solidFill>
              <a:latin typeface="Helvetica Neue"/>
              <a:ea typeface="Helvetica Neue"/>
              <a:cs typeface="Helvetica Neue"/>
              <a:sym typeface="Helvetica Neue"/>
            </a:endParaRPr>
          </a:p>
        </p:txBody>
      </p:sp>
      <p:grpSp>
        <p:nvGrpSpPr>
          <p:cNvPr id="8" name="Google Shape;574;g23c30d02393_0_3">
            <a:extLst>
              <a:ext uri="{FF2B5EF4-FFF2-40B4-BE49-F238E27FC236}">
                <a16:creationId xmlns:a16="http://schemas.microsoft.com/office/drawing/2014/main" id="{9A210CE8-59B8-F56E-3530-E63F504DA3F5}"/>
              </a:ext>
            </a:extLst>
          </p:cNvPr>
          <p:cNvGrpSpPr/>
          <p:nvPr/>
        </p:nvGrpSpPr>
        <p:grpSpPr>
          <a:xfrm>
            <a:off x="8842443" y="1416871"/>
            <a:ext cx="3031467" cy="493794"/>
            <a:chOff x="1067200" y="4558525"/>
            <a:chExt cx="4688600" cy="698324"/>
          </a:xfrm>
        </p:grpSpPr>
        <p:pic>
          <p:nvPicPr>
            <p:cNvPr id="9" name="Google Shape;575;g23c30d02393_0_3">
              <a:extLst>
                <a:ext uri="{FF2B5EF4-FFF2-40B4-BE49-F238E27FC236}">
                  <a16:creationId xmlns:a16="http://schemas.microsoft.com/office/drawing/2014/main" id="{35E130AF-DB64-C455-AA99-49CF2BBAC6A4}"/>
                </a:ext>
              </a:extLst>
            </p:cNvPr>
            <p:cNvPicPr preferRelativeResize="0"/>
            <p:nvPr/>
          </p:nvPicPr>
          <p:blipFill rotWithShape="1">
            <a:blip r:embed="rId4">
              <a:alphaModFix/>
            </a:blip>
            <a:srcRect l="41667" t="10913" r="46287" b="71142"/>
            <a:stretch/>
          </p:blipFill>
          <p:spPr>
            <a:xfrm>
              <a:off x="1067200" y="4558525"/>
              <a:ext cx="1172150" cy="698324"/>
            </a:xfrm>
            <a:prstGeom prst="rect">
              <a:avLst/>
            </a:prstGeom>
            <a:noFill/>
            <a:ln>
              <a:noFill/>
            </a:ln>
          </p:spPr>
        </p:pic>
        <p:pic>
          <p:nvPicPr>
            <p:cNvPr id="10" name="Google Shape;576;g23c30d02393_0_3">
              <a:extLst>
                <a:ext uri="{FF2B5EF4-FFF2-40B4-BE49-F238E27FC236}">
                  <a16:creationId xmlns:a16="http://schemas.microsoft.com/office/drawing/2014/main" id="{1BD7678C-8EFC-5067-C5F3-E607AE6FCC0A}"/>
                </a:ext>
              </a:extLst>
            </p:cNvPr>
            <p:cNvPicPr preferRelativeResize="0"/>
            <p:nvPr/>
          </p:nvPicPr>
          <p:blipFill rotWithShape="1">
            <a:blip r:embed="rId4">
              <a:alphaModFix/>
            </a:blip>
            <a:srcRect l="41667" t="10913" r="46287" b="71142"/>
            <a:stretch/>
          </p:blipFill>
          <p:spPr>
            <a:xfrm>
              <a:off x="2239350" y="4558525"/>
              <a:ext cx="1172150" cy="698324"/>
            </a:xfrm>
            <a:prstGeom prst="rect">
              <a:avLst/>
            </a:prstGeom>
            <a:noFill/>
            <a:ln>
              <a:noFill/>
            </a:ln>
          </p:spPr>
        </p:pic>
        <p:pic>
          <p:nvPicPr>
            <p:cNvPr id="11" name="Google Shape;577;g23c30d02393_0_3">
              <a:extLst>
                <a:ext uri="{FF2B5EF4-FFF2-40B4-BE49-F238E27FC236}">
                  <a16:creationId xmlns:a16="http://schemas.microsoft.com/office/drawing/2014/main" id="{2F92B6C7-626C-4ACC-2EF7-FCF2A85A29ED}"/>
                </a:ext>
              </a:extLst>
            </p:cNvPr>
            <p:cNvPicPr preferRelativeResize="0"/>
            <p:nvPr/>
          </p:nvPicPr>
          <p:blipFill rotWithShape="1">
            <a:blip r:embed="rId4">
              <a:alphaModFix/>
            </a:blip>
            <a:srcRect l="41667" t="10913" r="46287" b="71142"/>
            <a:stretch/>
          </p:blipFill>
          <p:spPr>
            <a:xfrm>
              <a:off x="3411500" y="4558525"/>
              <a:ext cx="1172150" cy="698324"/>
            </a:xfrm>
            <a:prstGeom prst="rect">
              <a:avLst/>
            </a:prstGeom>
            <a:noFill/>
            <a:ln>
              <a:noFill/>
            </a:ln>
          </p:spPr>
        </p:pic>
        <p:pic>
          <p:nvPicPr>
            <p:cNvPr id="12" name="Google Shape;578;g23c30d02393_0_3">
              <a:extLst>
                <a:ext uri="{FF2B5EF4-FFF2-40B4-BE49-F238E27FC236}">
                  <a16:creationId xmlns:a16="http://schemas.microsoft.com/office/drawing/2014/main" id="{52393F19-CD54-EFE0-D38A-1663B2501079}"/>
                </a:ext>
              </a:extLst>
            </p:cNvPr>
            <p:cNvPicPr preferRelativeResize="0"/>
            <p:nvPr/>
          </p:nvPicPr>
          <p:blipFill rotWithShape="1">
            <a:blip r:embed="rId4">
              <a:alphaModFix/>
            </a:blip>
            <a:srcRect l="67306" t="78949" r="20648" b="3106"/>
            <a:stretch/>
          </p:blipFill>
          <p:spPr>
            <a:xfrm>
              <a:off x="4583650" y="4558525"/>
              <a:ext cx="1172150" cy="698324"/>
            </a:xfrm>
            <a:prstGeom prst="rect">
              <a:avLst/>
            </a:prstGeom>
            <a:noFill/>
            <a:ln>
              <a:noFill/>
            </a:ln>
          </p:spPr>
        </p:pic>
      </p:grpSp>
      <p:grpSp>
        <p:nvGrpSpPr>
          <p:cNvPr id="13" name="Google Shape;579;g23c30d02393_0_3">
            <a:extLst>
              <a:ext uri="{FF2B5EF4-FFF2-40B4-BE49-F238E27FC236}">
                <a16:creationId xmlns:a16="http://schemas.microsoft.com/office/drawing/2014/main" id="{299F6BEB-1C11-C936-AF7D-CC61308B7898}"/>
              </a:ext>
            </a:extLst>
          </p:cNvPr>
          <p:cNvGrpSpPr/>
          <p:nvPr/>
        </p:nvGrpSpPr>
        <p:grpSpPr>
          <a:xfrm>
            <a:off x="8842443" y="1943672"/>
            <a:ext cx="3031467" cy="493795"/>
            <a:chOff x="1067200" y="5137238"/>
            <a:chExt cx="4688600" cy="698324"/>
          </a:xfrm>
        </p:grpSpPr>
        <p:pic>
          <p:nvPicPr>
            <p:cNvPr id="14" name="Google Shape;580;g23c30d02393_0_3">
              <a:extLst>
                <a:ext uri="{FF2B5EF4-FFF2-40B4-BE49-F238E27FC236}">
                  <a16:creationId xmlns:a16="http://schemas.microsoft.com/office/drawing/2014/main" id="{838B303B-78A5-AECA-BCF1-2F04FB081C22}"/>
                </a:ext>
              </a:extLst>
            </p:cNvPr>
            <p:cNvPicPr preferRelativeResize="0"/>
            <p:nvPr/>
          </p:nvPicPr>
          <p:blipFill rotWithShape="1">
            <a:blip r:embed="rId4">
              <a:alphaModFix/>
            </a:blip>
            <a:srcRect l="41667" t="10913" r="46287" b="71142"/>
            <a:stretch/>
          </p:blipFill>
          <p:spPr>
            <a:xfrm>
              <a:off x="1067200" y="5137238"/>
              <a:ext cx="1172150" cy="698324"/>
            </a:xfrm>
            <a:prstGeom prst="rect">
              <a:avLst/>
            </a:prstGeom>
            <a:noFill/>
            <a:ln>
              <a:noFill/>
            </a:ln>
          </p:spPr>
        </p:pic>
        <p:pic>
          <p:nvPicPr>
            <p:cNvPr id="15" name="Google Shape;581;g23c30d02393_0_3">
              <a:extLst>
                <a:ext uri="{FF2B5EF4-FFF2-40B4-BE49-F238E27FC236}">
                  <a16:creationId xmlns:a16="http://schemas.microsoft.com/office/drawing/2014/main" id="{8D8A73E3-32DE-BFB2-A295-94E0EE3938B5}"/>
                </a:ext>
              </a:extLst>
            </p:cNvPr>
            <p:cNvPicPr preferRelativeResize="0"/>
            <p:nvPr/>
          </p:nvPicPr>
          <p:blipFill rotWithShape="1">
            <a:blip r:embed="rId4">
              <a:alphaModFix/>
            </a:blip>
            <a:srcRect l="41667" t="10913" r="46287" b="71142"/>
            <a:stretch/>
          </p:blipFill>
          <p:spPr>
            <a:xfrm>
              <a:off x="2239350" y="5137238"/>
              <a:ext cx="1172150" cy="698324"/>
            </a:xfrm>
            <a:prstGeom prst="rect">
              <a:avLst/>
            </a:prstGeom>
            <a:noFill/>
            <a:ln>
              <a:noFill/>
            </a:ln>
          </p:spPr>
        </p:pic>
        <p:pic>
          <p:nvPicPr>
            <p:cNvPr id="16" name="Google Shape;582;g23c30d02393_0_3">
              <a:extLst>
                <a:ext uri="{FF2B5EF4-FFF2-40B4-BE49-F238E27FC236}">
                  <a16:creationId xmlns:a16="http://schemas.microsoft.com/office/drawing/2014/main" id="{10FB219D-CD34-2BB9-5F92-8DEFD0B8A7F9}"/>
                </a:ext>
              </a:extLst>
            </p:cNvPr>
            <p:cNvPicPr preferRelativeResize="0"/>
            <p:nvPr/>
          </p:nvPicPr>
          <p:blipFill rotWithShape="1">
            <a:blip r:embed="rId4">
              <a:alphaModFix/>
            </a:blip>
            <a:srcRect l="67306" t="78949" r="20648" b="3106"/>
            <a:stretch/>
          </p:blipFill>
          <p:spPr>
            <a:xfrm>
              <a:off x="3411500" y="5137238"/>
              <a:ext cx="1172150" cy="698324"/>
            </a:xfrm>
            <a:prstGeom prst="rect">
              <a:avLst/>
            </a:prstGeom>
            <a:noFill/>
            <a:ln>
              <a:noFill/>
            </a:ln>
          </p:spPr>
        </p:pic>
        <p:pic>
          <p:nvPicPr>
            <p:cNvPr id="17" name="Google Shape;583;g23c30d02393_0_3">
              <a:extLst>
                <a:ext uri="{FF2B5EF4-FFF2-40B4-BE49-F238E27FC236}">
                  <a16:creationId xmlns:a16="http://schemas.microsoft.com/office/drawing/2014/main" id="{665FDD91-4310-756E-95B9-EAF4D7E0CC16}"/>
                </a:ext>
              </a:extLst>
            </p:cNvPr>
            <p:cNvPicPr preferRelativeResize="0"/>
            <p:nvPr/>
          </p:nvPicPr>
          <p:blipFill rotWithShape="1">
            <a:blip r:embed="rId4">
              <a:alphaModFix/>
            </a:blip>
            <a:srcRect l="41667" t="10913" r="46287" b="71142"/>
            <a:stretch/>
          </p:blipFill>
          <p:spPr>
            <a:xfrm>
              <a:off x="4583650" y="5137238"/>
              <a:ext cx="1172150" cy="698324"/>
            </a:xfrm>
            <a:prstGeom prst="rect">
              <a:avLst/>
            </a:prstGeom>
            <a:noFill/>
            <a:ln>
              <a:noFill/>
            </a:ln>
          </p:spPr>
        </p:pic>
      </p:grpSp>
      <p:grpSp>
        <p:nvGrpSpPr>
          <p:cNvPr id="18" name="Google Shape;584;g23c30d02393_0_3">
            <a:extLst>
              <a:ext uri="{FF2B5EF4-FFF2-40B4-BE49-F238E27FC236}">
                <a16:creationId xmlns:a16="http://schemas.microsoft.com/office/drawing/2014/main" id="{F9810E48-0BE0-F662-EAC2-B170A52ED70C}"/>
              </a:ext>
            </a:extLst>
          </p:cNvPr>
          <p:cNvGrpSpPr/>
          <p:nvPr/>
        </p:nvGrpSpPr>
        <p:grpSpPr>
          <a:xfrm>
            <a:off x="8842442" y="2516478"/>
            <a:ext cx="3031467" cy="493795"/>
            <a:chOff x="1067200" y="5613538"/>
            <a:chExt cx="4688600" cy="698324"/>
          </a:xfrm>
        </p:grpSpPr>
        <p:pic>
          <p:nvPicPr>
            <p:cNvPr id="19" name="Google Shape;585;g23c30d02393_0_3">
              <a:extLst>
                <a:ext uri="{FF2B5EF4-FFF2-40B4-BE49-F238E27FC236}">
                  <a16:creationId xmlns:a16="http://schemas.microsoft.com/office/drawing/2014/main" id="{23A0F5AA-E955-EE6C-8647-D3694FA2ABD9}"/>
                </a:ext>
              </a:extLst>
            </p:cNvPr>
            <p:cNvPicPr preferRelativeResize="0"/>
            <p:nvPr/>
          </p:nvPicPr>
          <p:blipFill rotWithShape="1">
            <a:blip r:embed="rId4">
              <a:alphaModFix/>
            </a:blip>
            <a:srcRect l="41667" t="10913" r="46287" b="71142"/>
            <a:stretch/>
          </p:blipFill>
          <p:spPr>
            <a:xfrm>
              <a:off x="1067200" y="5613538"/>
              <a:ext cx="1172150" cy="698324"/>
            </a:xfrm>
            <a:prstGeom prst="rect">
              <a:avLst/>
            </a:prstGeom>
            <a:noFill/>
            <a:ln>
              <a:noFill/>
            </a:ln>
          </p:spPr>
        </p:pic>
        <p:pic>
          <p:nvPicPr>
            <p:cNvPr id="20" name="Google Shape;586;g23c30d02393_0_3">
              <a:extLst>
                <a:ext uri="{FF2B5EF4-FFF2-40B4-BE49-F238E27FC236}">
                  <a16:creationId xmlns:a16="http://schemas.microsoft.com/office/drawing/2014/main" id="{6617437E-8043-D029-33BF-6C3989F47053}"/>
                </a:ext>
              </a:extLst>
            </p:cNvPr>
            <p:cNvPicPr preferRelativeResize="0"/>
            <p:nvPr/>
          </p:nvPicPr>
          <p:blipFill rotWithShape="1">
            <a:blip r:embed="rId4">
              <a:alphaModFix/>
            </a:blip>
            <a:srcRect l="41667" t="10913" r="46287" b="71142"/>
            <a:stretch/>
          </p:blipFill>
          <p:spPr>
            <a:xfrm>
              <a:off x="4583650" y="5613538"/>
              <a:ext cx="1172150" cy="698324"/>
            </a:xfrm>
            <a:prstGeom prst="rect">
              <a:avLst/>
            </a:prstGeom>
            <a:noFill/>
            <a:ln>
              <a:noFill/>
            </a:ln>
          </p:spPr>
        </p:pic>
        <p:pic>
          <p:nvPicPr>
            <p:cNvPr id="21" name="Google Shape;587;g23c30d02393_0_3">
              <a:extLst>
                <a:ext uri="{FF2B5EF4-FFF2-40B4-BE49-F238E27FC236}">
                  <a16:creationId xmlns:a16="http://schemas.microsoft.com/office/drawing/2014/main" id="{56860804-4EC1-140E-3BED-BD1C13601CCA}"/>
                </a:ext>
              </a:extLst>
            </p:cNvPr>
            <p:cNvPicPr preferRelativeResize="0"/>
            <p:nvPr/>
          </p:nvPicPr>
          <p:blipFill rotWithShape="1">
            <a:blip r:embed="rId4">
              <a:alphaModFix/>
            </a:blip>
            <a:srcRect l="41667" t="10913" r="46287" b="71142"/>
            <a:stretch/>
          </p:blipFill>
          <p:spPr>
            <a:xfrm>
              <a:off x="3411500" y="5613538"/>
              <a:ext cx="1172150" cy="698324"/>
            </a:xfrm>
            <a:prstGeom prst="rect">
              <a:avLst/>
            </a:prstGeom>
            <a:noFill/>
            <a:ln>
              <a:noFill/>
            </a:ln>
          </p:spPr>
        </p:pic>
        <p:pic>
          <p:nvPicPr>
            <p:cNvPr id="22" name="Google Shape;588;g23c30d02393_0_3">
              <a:extLst>
                <a:ext uri="{FF2B5EF4-FFF2-40B4-BE49-F238E27FC236}">
                  <a16:creationId xmlns:a16="http://schemas.microsoft.com/office/drawing/2014/main" id="{39533765-3D80-F82D-560B-299143F4389C}"/>
                </a:ext>
              </a:extLst>
            </p:cNvPr>
            <p:cNvPicPr preferRelativeResize="0"/>
            <p:nvPr/>
          </p:nvPicPr>
          <p:blipFill rotWithShape="1">
            <a:blip r:embed="rId4">
              <a:alphaModFix/>
            </a:blip>
            <a:srcRect l="67306" t="78949" r="20648" b="3106"/>
            <a:stretch/>
          </p:blipFill>
          <p:spPr>
            <a:xfrm>
              <a:off x="2239350" y="5613538"/>
              <a:ext cx="1172150" cy="698324"/>
            </a:xfrm>
            <a:prstGeom prst="rect">
              <a:avLst/>
            </a:prstGeom>
            <a:noFill/>
            <a:ln>
              <a:noFill/>
            </a:ln>
          </p:spPr>
        </p:pic>
      </p:grpSp>
      <p:grpSp>
        <p:nvGrpSpPr>
          <p:cNvPr id="23" name="Google Shape;589;g23c30d02393_0_3">
            <a:extLst>
              <a:ext uri="{FF2B5EF4-FFF2-40B4-BE49-F238E27FC236}">
                <a16:creationId xmlns:a16="http://schemas.microsoft.com/office/drawing/2014/main" id="{8B0799E0-64A6-A9A3-D070-3C9E9CB38699}"/>
              </a:ext>
            </a:extLst>
          </p:cNvPr>
          <p:cNvGrpSpPr/>
          <p:nvPr/>
        </p:nvGrpSpPr>
        <p:grpSpPr>
          <a:xfrm>
            <a:off x="8842443" y="3052529"/>
            <a:ext cx="3031466" cy="493795"/>
            <a:chOff x="1067200" y="6159688"/>
            <a:chExt cx="4688600" cy="698324"/>
          </a:xfrm>
        </p:grpSpPr>
        <p:pic>
          <p:nvPicPr>
            <p:cNvPr id="24" name="Google Shape;590;g23c30d02393_0_3">
              <a:extLst>
                <a:ext uri="{FF2B5EF4-FFF2-40B4-BE49-F238E27FC236}">
                  <a16:creationId xmlns:a16="http://schemas.microsoft.com/office/drawing/2014/main" id="{40CC5939-608C-6322-DD74-28F6DF33CD7E}"/>
                </a:ext>
              </a:extLst>
            </p:cNvPr>
            <p:cNvPicPr preferRelativeResize="0"/>
            <p:nvPr/>
          </p:nvPicPr>
          <p:blipFill rotWithShape="1">
            <a:blip r:embed="rId4">
              <a:alphaModFix/>
            </a:blip>
            <a:srcRect l="41667" t="10913" r="46287" b="71142"/>
            <a:stretch/>
          </p:blipFill>
          <p:spPr>
            <a:xfrm>
              <a:off x="2239350" y="6159688"/>
              <a:ext cx="1172150" cy="698324"/>
            </a:xfrm>
            <a:prstGeom prst="rect">
              <a:avLst/>
            </a:prstGeom>
            <a:noFill/>
            <a:ln>
              <a:noFill/>
            </a:ln>
          </p:spPr>
        </p:pic>
        <p:pic>
          <p:nvPicPr>
            <p:cNvPr id="25" name="Google Shape;591;g23c30d02393_0_3">
              <a:extLst>
                <a:ext uri="{FF2B5EF4-FFF2-40B4-BE49-F238E27FC236}">
                  <a16:creationId xmlns:a16="http://schemas.microsoft.com/office/drawing/2014/main" id="{01CA4339-8EC6-F70F-F6A2-6C28112423B2}"/>
                </a:ext>
              </a:extLst>
            </p:cNvPr>
            <p:cNvPicPr preferRelativeResize="0"/>
            <p:nvPr/>
          </p:nvPicPr>
          <p:blipFill rotWithShape="1">
            <a:blip r:embed="rId4">
              <a:alphaModFix/>
            </a:blip>
            <a:srcRect l="41667" t="10913" r="46287" b="71142"/>
            <a:stretch/>
          </p:blipFill>
          <p:spPr>
            <a:xfrm>
              <a:off x="4583650" y="6159688"/>
              <a:ext cx="1172150" cy="698324"/>
            </a:xfrm>
            <a:prstGeom prst="rect">
              <a:avLst/>
            </a:prstGeom>
            <a:noFill/>
            <a:ln>
              <a:noFill/>
            </a:ln>
          </p:spPr>
        </p:pic>
        <p:pic>
          <p:nvPicPr>
            <p:cNvPr id="26" name="Google Shape;592;g23c30d02393_0_3">
              <a:extLst>
                <a:ext uri="{FF2B5EF4-FFF2-40B4-BE49-F238E27FC236}">
                  <a16:creationId xmlns:a16="http://schemas.microsoft.com/office/drawing/2014/main" id="{AD14FE08-0AA4-A120-EC2A-714A7EC82E8D}"/>
                </a:ext>
              </a:extLst>
            </p:cNvPr>
            <p:cNvPicPr preferRelativeResize="0"/>
            <p:nvPr/>
          </p:nvPicPr>
          <p:blipFill rotWithShape="1">
            <a:blip r:embed="rId4">
              <a:alphaModFix/>
            </a:blip>
            <a:srcRect l="41667" t="10913" r="46287" b="71142"/>
            <a:stretch/>
          </p:blipFill>
          <p:spPr>
            <a:xfrm>
              <a:off x="3411500" y="6159688"/>
              <a:ext cx="1172150" cy="698324"/>
            </a:xfrm>
            <a:prstGeom prst="rect">
              <a:avLst/>
            </a:prstGeom>
            <a:noFill/>
            <a:ln>
              <a:noFill/>
            </a:ln>
          </p:spPr>
        </p:pic>
        <p:pic>
          <p:nvPicPr>
            <p:cNvPr id="27" name="Google Shape;593;g23c30d02393_0_3">
              <a:extLst>
                <a:ext uri="{FF2B5EF4-FFF2-40B4-BE49-F238E27FC236}">
                  <a16:creationId xmlns:a16="http://schemas.microsoft.com/office/drawing/2014/main" id="{71A3BE9C-E44C-583F-EC0A-AE3193A8BE61}"/>
                </a:ext>
              </a:extLst>
            </p:cNvPr>
            <p:cNvPicPr preferRelativeResize="0"/>
            <p:nvPr/>
          </p:nvPicPr>
          <p:blipFill rotWithShape="1">
            <a:blip r:embed="rId4">
              <a:alphaModFix/>
            </a:blip>
            <a:srcRect l="67306" t="78949" r="20648" b="3106"/>
            <a:stretch/>
          </p:blipFill>
          <p:spPr>
            <a:xfrm>
              <a:off x="1067200" y="6159688"/>
              <a:ext cx="1172150" cy="698324"/>
            </a:xfrm>
            <a:prstGeom prst="rect">
              <a:avLst/>
            </a:prstGeom>
            <a:noFill/>
            <a:ln>
              <a:noFill/>
            </a:ln>
          </p:spPr>
        </p:pic>
      </p:grpSp>
      <p:sp>
        <p:nvSpPr>
          <p:cNvPr id="28" name="Google Shape;595;g23c30d02393_0_3">
            <a:extLst>
              <a:ext uri="{FF2B5EF4-FFF2-40B4-BE49-F238E27FC236}">
                <a16:creationId xmlns:a16="http://schemas.microsoft.com/office/drawing/2014/main" id="{CDF76A35-3DE6-E8E7-6B23-3996402D70BC}"/>
              </a:ext>
            </a:extLst>
          </p:cNvPr>
          <p:cNvSpPr/>
          <p:nvPr/>
        </p:nvSpPr>
        <p:spPr>
          <a:xfrm>
            <a:off x="9007808" y="4111323"/>
            <a:ext cx="2700736" cy="365100"/>
          </a:xfrm>
          <a:prstGeom prst="rect">
            <a:avLst/>
          </a:prstGeom>
          <a:noFill/>
          <a:ln>
            <a:noFill/>
          </a:ln>
        </p:spPr>
        <p:txBody>
          <a:bodyPr spcFirstLastPara="1" wrap="square" lIns="91425" tIns="45700" rIns="91425" bIns="45700" anchor="t" anchorCtr="0">
            <a:noAutofit/>
          </a:bodyPr>
          <a:lstStyle/>
          <a:p>
            <a:pPr marL="101600" marR="0" lvl="0" algn="l" rtl="0">
              <a:lnSpc>
                <a:spcPct val="100000"/>
              </a:lnSpc>
              <a:spcBef>
                <a:spcPts val="0"/>
              </a:spcBef>
              <a:spcAft>
                <a:spcPts val="0"/>
              </a:spcAft>
              <a:buClr>
                <a:schemeClr val="dk1"/>
              </a:buClr>
              <a:buSzPts val="2000"/>
            </a:pPr>
            <a:r>
              <a:rPr lang="en-SG" b="1" i="0" u="none" strike="noStrike" cap="none">
                <a:solidFill>
                  <a:schemeClr val="dk1"/>
                </a:solidFill>
                <a:latin typeface="Helvetica Neue"/>
                <a:ea typeface="Helvetica Neue"/>
                <a:cs typeface="Helvetica Neue"/>
                <a:sym typeface="Helvetica Neue"/>
              </a:rPr>
              <a:t>(3) 4-fold </a:t>
            </a:r>
            <a:r>
              <a:rPr lang="en-SG" b="1">
                <a:solidFill>
                  <a:schemeClr val="dk1"/>
                </a:solidFill>
                <a:latin typeface="Helvetica Neue"/>
                <a:ea typeface="Helvetica Neue"/>
                <a:cs typeface="Helvetica Neue"/>
                <a:sym typeface="Helvetica Neue"/>
              </a:rPr>
              <a:t>Cross-Validation</a:t>
            </a:r>
            <a:endParaRPr b="1" i="0" u="none" strike="noStrike" cap="none">
              <a:solidFill>
                <a:schemeClr val="dk1"/>
              </a:solidFill>
              <a:latin typeface="Helvetica Neue"/>
              <a:ea typeface="Helvetica Neue"/>
              <a:cs typeface="Helvetica Neue"/>
              <a:sym typeface="Helvetica Neue"/>
            </a:endParaRPr>
          </a:p>
        </p:txBody>
      </p:sp>
      <p:cxnSp>
        <p:nvCxnSpPr>
          <p:cNvPr id="30" name="Straight Connector 29">
            <a:extLst>
              <a:ext uri="{FF2B5EF4-FFF2-40B4-BE49-F238E27FC236}">
                <a16:creationId xmlns:a16="http://schemas.microsoft.com/office/drawing/2014/main" id="{14904B0E-C4A4-DB8A-DC75-BC0BB1F13811}"/>
              </a:ext>
            </a:extLst>
          </p:cNvPr>
          <p:cNvCxnSpPr/>
          <p:nvPr/>
        </p:nvCxnSpPr>
        <p:spPr>
          <a:xfrm>
            <a:off x="4707856" y="1052850"/>
            <a:ext cx="0" cy="3344052"/>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5EF199F-877D-4D1D-C754-61678F2330B7}"/>
              </a:ext>
            </a:extLst>
          </p:cNvPr>
          <p:cNvCxnSpPr/>
          <p:nvPr/>
        </p:nvCxnSpPr>
        <p:spPr>
          <a:xfrm>
            <a:off x="8726319" y="1066078"/>
            <a:ext cx="0" cy="3344052"/>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3187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11"/>
          <p:cNvSpPr txBox="1">
            <a:spLocks noGrp="1"/>
          </p:cNvSpPr>
          <p:nvPr>
            <p:ph type="title"/>
          </p:nvPr>
        </p:nvSpPr>
        <p:spPr>
          <a:xfrm>
            <a:off x="248213" y="83167"/>
            <a:ext cx="10515600" cy="68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latin typeface="Helvetica Neue" panose="020B0604020202020204"/>
              </a:rPr>
              <a:t>Word Contexts: Lag</a:t>
            </a:r>
            <a:endParaRPr sz="2800" b="1">
              <a:latin typeface="Helvetica Neue" panose="020B0604020202020204"/>
            </a:endParaRPr>
          </a:p>
        </p:txBody>
      </p:sp>
      <p:sp>
        <p:nvSpPr>
          <p:cNvPr id="401" name="Google Shape;401;p11"/>
          <p:cNvSpPr txBox="1"/>
          <p:nvPr/>
        </p:nvSpPr>
        <p:spPr>
          <a:xfrm>
            <a:off x="697349" y="2264559"/>
            <a:ext cx="10380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Lag-1</a:t>
            </a:r>
            <a:endParaRPr sz="2400" i="1">
              <a:solidFill>
                <a:srgbClr val="000000"/>
              </a:solidFill>
              <a:latin typeface="Calibri"/>
              <a:ea typeface="Calibri"/>
              <a:cs typeface="Calibri"/>
              <a:sym typeface="Calibri"/>
            </a:endParaRPr>
          </a:p>
        </p:txBody>
      </p:sp>
      <p:sp>
        <p:nvSpPr>
          <p:cNvPr id="402" name="Google Shape;402;p11"/>
          <p:cNvSpPr txBox="1"/>
          <p:nvPr/>
        </p:nvSpPr>
        <p:spPr>
          <a:xfrm>
            <a:off x="675001" y="3132088"/>
            <a:ext cx="9714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Lag-2</a:t>
            </a:r>
            <a:endParaRPr sz="2400" i="1">
              <a:solidFill>
                <a:srgbClr val="000000"/>
              </a:solidFill>
              <a:latin typeface="Calibri"/>
              <a:ea typeface="Calibri"/>
              <a:cs typeface="Calibri"/>
              <a:sym typeface="Calibri"/>
            </a:endParaRPr>
          </a:p>
        </p:txBody>
      </p:sp>
      <p:pic>
        <p:nvPicPr>
          <p:cNvPr id="404" name="Google Shape;404;p11" descr="Diagram&#10;&#10;Description automatically generated with medium confidence"/>
          <p:cNvPicPr preferRelativeResize="0"/>
          <p:nvPr/>
        </p:nvPicPr>
        <p:blipFill rotWithShape="1">
          <a:blip r:embed="rId3">
            <a:alphaModFix/>
          </a:blip>
          <a:srcRect l="4998" t="26209" r="57032" b="64535"/>
          <a:stretch/>
        </p:blipFill>
        <p:spPr>
          <a:xfrm>
            <a:off x="2546941" y="3847598"/>
            <a:ext cx="4057112" cy="475081"/>
          </a:xfrm>
          <a:prstGeom prst="rect">
            <a:avLst/>
          </a:prstGeom>
          <a:noFill/>
          <a:ln>
            <a:noFill/>
          </a:ln>
        </p:spPr>
      </p:pic>
      <p:pic>
        <p:nvPicPr>
          <p:cNvPr id="406" name="Google Shape;406;p11" descr="Diagram&#10;&#10;Description automatically generated with medium confidence"/>
          <p:cNvPicPr preferRelativeResize="0"/>
          <p:nvPr/>
        </p:nvPicPr>
        <p:blipFill rotWithShape="1">
          <a:blip r:embed="rId3">
            <a:alphaModFix/>
          </a:blip>
          <a:srcRect l="4998" t="26209" r="57032" b="64535"/>
          <a:stretch/>
        </p:blipFill>
        <p:spPr>
          <a:xfrm>
            <a:off x="6968928" y="3840349"/>
            <a:ext cx="4057112" cy="475081"/>
          </a:xfrm>
          <a:prstGeom prst="rect">
            <a:avLst/>
          </a:prstGeom>
          <a:noFill/>
          <a:ln>
            <a:noFill/>
          </a:ln>
        </p:spPr>
      </p:pic>
      <p:sp>
        <p:nvSpPr>
          <p:cNvPr id="408" name="Google Shape;408;p11"/>
          <p:cNvSpPr txBox="1"/>
          <p:nvPr/>
        </p:nvSpPr>
        <p:spPr>
          <a:xfrm>
            <a:off x="3704767" y="4384289"/>
            <a:ext cx="17904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Past context</a:t>
            </a:r>
            <a:endParaRPr sz="2400" i="1">
              <a:solidFill>
                <a:srgbClr val="000000"/>
              </a:solidFill>
              <a:latin typeface="Calibri"/>
              <a:ea typeface="Calibri"/>
              <a:cs typeface="Calibri"/>
              <a:sym typeface="Calibri"/>
            </a:endParaRPr>
          </a:p>
        </p:txBody>
      </p:sp>
      <p:sp>
        <p:nvSpPr>
          <p:cNvPr id="409" name="Google Shape;409;p11"/>
          <p:cNvSpPr txBox="1"/>
          <p:nvPr/>
        </p:nvSpPr>
        <p:spPr>
          <a:xfrm>
            <a:off x="7969019" y="4384289"/>
            <a:ext cx="2301171"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Future context</a:t>
            </a:r>
            <a:endParaRPr sz="2400" i="1">
              <a:solidFill>
                <a:srgbClr val="000000"/>
              </a:solidFill>
              <a:latin typeface="Calibri"/>
              <a:ea typeface="Calibri"/>
              <a:cs typeface="Calibri"/>
              <a:sym typeface="Calibri"/>
            </a:endParaRPr>
          </a:p>
        </p:txBody>
      </p:sp>
      <p:pic>
        <p:nvPicPr>
          <p:cNvPr id="410" name="Google Shape;410;p11" descr="Diagram&#10;&#10;Description automatically generated with medium confidence"/>
          <p:cNvPicPr preferRelativeResize="0"/>
          <p:nvPr/>
        </p:nvPicPr>
        <p:blipFill rotWithShape="1">
          <a:blip r:embed="rId3">
            <a:alphaModFix/>
          </a:blip>
          <a:srcRect t="14594" r="43507" b="72743"/>
          <a:stretch/>
        </p:blipFill>
        <p:spPr>
          <a:xfrm>
            <a:off x="2248055" y="2434825"/>
            <a:ext cx="4355998" cy="408567"/>
          </a:xfrm>
          <a:prstGeom prst="rect">
            <a:avLst/>
          </a:prstGeom>
          <a:noFill/>
          <a:ln>
            <a:noFill/>
          </a:ln>
        </p:spPr>
      </p:pic>
      <p:sp>
        <p:nvSpPr>
          <p:cNvPr id="411" name="Google Shape;411;p11"/>
          <p:cNvSpPr/>
          <p:nvPr/>
        </p:nvSpPr>
        <p:spPr>
          <a:xfrm>
            <a:off x="4809047" y="2429644"/>
            <a:ext cx="881100" cy="399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2" name="Google Shape;412;p11" descr="Diagram&#10;&#10;Description automatically generated with medium confidence"/>
          <p:cNvPicPr preferRelativeResize="0"/>
          <p:nvPr/>
        </p:nvPicPr>
        <p:blipFill rotWithShape="1">
          <a:blip r:embed="rId3">
            <a:alphaModFix/>
          </a:blip>
          <a:srcRect l="44975" t="15474" b="74769"/>
          <a:stretch/>
        </p:blipFill>
        <p:spPr>
          <a:xfrm>
            <a:off x="6934736" y="2435492"/>
            <a:ext cx="4613786" cy="314799"/>
          </a:xfrm>
          <a:prstGeom prst="rect">
            <a:avLst/>
          </a:prstGeom>
          <a:noFill/>
          <a:ln>
            <a:noFill/>
          </a:ln>
        </p:spPr>
      </p:pic>
      <p:sp>
        <p:nvSpPr>
          <p:cNvPr id="413" name="Google Shape;413;p11"/>
          <p:cNvSpPr/>
          <p:nvPr/>
        </p:nvSpPr>
        <p:spPr>
          <a:xfrm>
            <a:off x="7885625" y="2417002"/>
            <a:ext cx="881100" cy="412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4" name="Google Shape;414;p11" descr="Diagram&#10;&#10;Description automatically generated with medium confidence"/>
          <p:cNvPicPr preferRelativeResize="0"/>
          <p:nvPr/>
        </p:nvPicPr>
        <p:blipFill rotWithShape="1">
          <a:blip r:embed="rId3">
            <a:alphaModFix/>
          </a:blip>
          <a:srcRect t="14594" r="43507" b="72743"/>
          <a:stretch/>
        </p:blipFill>
        <p:spPr>
          <a:xfrm>
            <a:off x="2248055" y="3294727"/>
            <a:ext cx="4355998" cy="408567"/>
          </a:xfrm>
          <a:prstGeom prst="rect">
            <a:avLst/>
          </a:prstGeom>
          <a:noFill/>
          <a:ln>
            <a:noFill/>
          </a:ln>
        </p:spPr>
      </p:pic>
      <p:sp>
        <p:nvSpPr>
          <p:cNvPr id="415" name="Google Shape;415;p11"/>
          <p:cNvSpPr/>
          <p:nvPr/>
        </p:nvSpPr>
        <p:spPr>
          <a:xfrm>
            <a:off x="4010024" y="3280057"/>
            <a:ext cx="837600" cy="399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6" name="Google Shape;416;p11" descr="Diagram&#10;&#10;Description automatically generated with medium confidence"/>
          <p:cNvPicPr preferRelativeResize="0"/>
          <p:nvPr/>
        </p:nvPicPr>
        <p:blipFill rotWithShape="1">
          <a:blip r:embed="rId3">
            <a:alphaModFix/>
          </a:blip>
          <a:srcRect l="44975" t="15474" b="74769"/>
          <a:stretch/>
        </p:blipFill>
        <p:spPr>
          <a:xfrm>
            <a:off x="6934736" y="3295394"/>
            <a:ext cx="4613786" cy="314799"/>
          </a:xfrm>
          <a:prstGeom prst="rect">
            <a:avLst/>
          </a:prstGeom>
          <a:noFill/>
          <a:ln>
            <a:noFill/>
          </a:ln>
        </p:spPr>
      </p:pic>
      <p:sp>
        <p:nvSpPr>
          <p:cNvPr id="417" name="Google Shape;417;p11"/>
          <p:cNvSpPr/>
          <p:nvPr/>
        </p:nvSpPr>
        <p:spPr>
          <a:xfrm>
            <a:off x="8766689" y="3235974"/>
            <a:ext cx="672600" cy="412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22" name="Google Shape;422;p11"/>
          <p:cNvGrpSpPr/>
          <p:nvPr/>
        </p:nvGrpSpPr>
        <p:grpSpPr>
          <a:xfrm>
            <a:off x="5690147" y="103433"/>
            <a:ext cx="6568529" cy="942925"/>
            <a:chOff x="5715900" y="2311088"/>
            <a:chExt cx="6568529" cy="942925"/>
          </a:xfrm>
        </p:grpSpPr>
        <p:sp>
          <p:nvSpPr>
            <p:cNvPr id="423" name="Google Shape;423;p11"/>
            <p:cNvSpPr txBox="1"/>
            <p:nvPr/>
          </p:nvSpPr>
          <p:spPr>
            <a:xfrm>
              <a:off x="9619675" y="2313150"/>
              <a:ext cx="240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Calibri"/>
                  <a:ea typeface="Calibri"/>
                  <a:cs typeface="Calibri"/>
                  <a:sym typeface="Calibri"/>
                </a:rPr>
                <a:t>Current word</a:t>
              </a:r>
              <a:endParaRPr sz="2400" i="1">
                <a:latin typeface="Calibri"/>
                <a:ea typeface="Calibri"/>
                <a:cs typeface="Calibri"/>
                <a:sym typeface="Calibri"/>
              </a:endParaRPr>
            </a:p>
          </p:txBody>
        </p:sp>
        <p:sp>
          <p:nvSpPr>
            <p:cNvPr id="424" name="Google Shape;424;p11"/>
            <p:cNvSpPr/>
            <p:nvPr/>
          </p:nvSpPr>
          <p:spPr>
            <a:xfrm>
              <a:off x="9674825" y="2455675"/>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11"/>
            <p:cNvSpPr txBox="1"/>
            <p:nvPr/>
          </p:nvSpPr>
          <p:spPr>
            <a:xfrm>
              <a:off x="9486329" y="2761413"/>
              <a:ext cx="279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solidFill>
                    <a:srgbClr val="00B050"/>
                  </a:solidFill>
                  <a:latin typeface="Calibri"/>
                  <a:ea typeface="Calibri"/>
                  <a:cs typeface="Calibri"/>
                  <a:sym typeface="Calibri"/>
                </a:rPr>
                <a:t>Selected embedding</a:t>
              </a:r>
              <a:endParaRPr sz="2000" i="1">
                <a:solidFill>
                  <a:srgbClr val="00B050"/>
                </a:solidFill>
                <a:latin typeface="Calibri"/>
                <a:ea typeface="Calibri"/>
                <a:cs typeface="Calibri"/>
                <a:sym typeface="Calibri"/>
              </a:endParaRPr>
            </a:p>
          </p:txBody>
        </p:sp>
        <p:sp>
          <p:nvSpPr>
            <p:cNvPr id="426" name="Google Shape;426;p11"/>
            <p:cNvSpPr txBox="1"/>
            <p:nvPr/>
          </p:nvSpPr>
          <p:spPr>
            <a:xfrm>
              <a:off x="7650200" y="2311088"/>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427" name="Google Shape;427;p11"/>
            <p:cNvSpPr txBox="1"/>
            <p:nvPr/>
          </p:nvSpPr>
          <p:spPr>
            <a:xfrm>
              <a:off x="5715900" y="2311088"/>
              <a:ext cx="208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a:t>
              </a:r>
              <a:r>
                <a:rPr lang="en-US" sz="2400">
                  <a:solidFill>
                    <a:srgbClr val="CC4125"/>
                  </a:solidFill>
                  <a:latin typeface="Calibri"/>
                  <a:ea typeface="Calibri"/>
                  <a:cs typeface="Calibri"/>
                  <a:sym typeface="Calibri"/>
                </a:rPr>
                <a:t>Context word</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sp>
        <p:nvSpPr>
          <p:cNvPr id="428" name="Google Shape;428;p11"/>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429" name="Google Shape;429;p11"/>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5" name="TextBox 4">
            <a:extLst>
              <a:ext uri="{FF2B5EF4-FFF2-40B4-BE49-F238E27FC236}">
                <a16:creationId xmlns:a16="http://schemas.microsoft.com/office/drawing/2014/main" id="{67B2958B-331C-B876-EF4A-41E48D2A4549}"/>
              </a:ext>
            </a:extLst>
          </p:cNvPr>
          <p:cNvSpPr txBox="1"/>
          <p:nvPr/>
        </p:nvSpPr>
        <p:spPr>
          <a:xfrm>
            <a:off x="-590720" y="1426379"/>
            <a:ext cx="8631533" cy="424732"/>
          </a:xfrm>
          <a:prstGeom prst="rect">
            <a:avLst/>
          </a:prstGeom>
          <a:noFill/>
        </p:spPr>
        <p:txBody>
          <a:bodyPr wrap="square">
            <a:spAutoFit/>
          </a:bodyPr>
          <a:lstStyle/>
          <a:p>
            <a:pPr marL="1219170" marR="0" lvl="1" indent="-423323" algn="l" defTabSz="914400" rtl="0" eaLnBrk="1" fontAlgn="auto" latinLnBrk="0" hangingPunct="1">
              <a:lnSpc>
                <a:spcPct val="90000"/>
              </a:lnSpc>
              <a:spcBef>
                <a:spcPts val="533"/>
              </a:spcBef>
              <a:spcAft>
                <a:spcPts val="0"/>
              </a:spcAft>
              <a:buClr>
                <a:srgbClr val="000000"/>
              </a:buClr>
              <a:buSzPts val="1400"/>
              <a:buFont typeface="Arial"/>
              <a:buChar char="•"/>
              <a:tabLst/>
              <a:defRPr/>
            </a:pPr>
            <a:r>
              <a:rPr kumimoji="0" lang="en-US" sz="2400" b="0" i="1" u="none" strike="noStrike" kern="0" cap="none" spc="0" normalizeH="0" baseline="0" noProof="0">
                <a:ln>
                  <a:noFill/>
                </a:ln>
                <a:solidFill>
                  <a:srgbClr val="000000"/>
                </a:solidFill>
                <a:effectLst/>
                <a:uLnTx/>
                <a:uFillTx/>
                <a:latin typeface="Calibri"/>
                <a:cs typeface="Calibri"/>
                <a:sym typeface="Calibri"/>
              </a:rPr>
              <a:t>How does previous context help for new word meaning?</a:t>
            </a:r>
          </a:p>
        </p:txBody>
      </p:sp>
      <p:sp>
        <p:nvSpPr>
          <p:cNvPr id="2" name="Slide Number Placeholder 1">
            <a:extLst>
              <a:ext uri="{FF2B5EF4-FFF2-40B4-BE49-F238E27FC236}">
                <a16:creationId xmlns:a16="http://schemas.microsoft.com/office/drawing/2014/main" id="{DC15EF41-6732-5706-ED8B-172E084F9306}"/>
              </a:ext>
            </a:extLst>
          </p:cNvPr>
          <p:cNvSpPr>
            <a:spLocks noGrp="1"/>
          </p:cNvSpPr>
          <p:nvPr>
            <p:ph type="sldNum" idx="12"/>
          </p:nvPr>
        </p:nvSpPr>
        <p:spPr/>
        <p:txBody>
          <a:bodyPr/>
          <a:lstStyle/>
          <a:p>
            <a:fld id="{00000000-1234-1234-1234-123412341234}" type="slidenum">
              <a:rPr lang="en" smtClean="0"/>
              <a:pPr/>
              <a:t>75</a:t>
            </a:fld>
            <a:endParaRPr lang="en"/>
          </a:p>
        </p:txBody>
      </p:sp>
    </p:spTree>
    <p:extLst>
      <p:ext uri="{BB962C8B-B14F-4D97-AF65-F5344CB8AC3E}">
        <p14:creationId xmlns:p14="http://schemas.microsoft.com/office/powerpoint/2010/main" val="182705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12"/>
          <p:cNvSpPr txBox="1">
            <a:spLocks noGrp="1"/>
          </p:cNvSpPr>
          <p:nvPr>
            <p:ph type="title"/>
          </p:nvPr>
        </p:nvSpPr>
        <p:spPr>
          <a:xfrm>
            <a:off x="470148" y="243254"/>
            <a:ext cx="10515600" cy="57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2800" b="1">
                <a:latin typeface="Helvetica Neue" panose="020B0604020202020204"/>
              </a:rPr>
              <a:t>Word Context: Residuals</a:t>
            </a:r>
            <a:endParaRPr sz="2800" b="1">
              <a:latin typeface="Helvetica Neue" panose="020B0604020202020204"/>
            </a:endParaRPr>
          </a:p>
        </p:txBody>
      </p:sp>
      <p:sp>
        <p:nvSpPr>
          <p:cNvPr id="439" name="Google Shape;439;p12"/>
          <p:cNvSpPr txBox="1"/>
          <p:nvPr/>
        </p:nvSpPr>
        <p:spPr>
          <a:xfrm>
            <a:off x="773549" y="2330709"/>
            <a:ext cx="10380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Res-1</a:t>
            </a:r>
            <a:endParaRPr sz="2400" i="1">
              <a:solidFill>
                <a:srgbClr val="000000"/>
              </a:solidFill>
              <a:latin typeface="Calibri"/>
              <a:ea typeface="Calibri"/>
              <a:cs typeface="Calibri"/>
              <a:sym typeface="Calibri"/>
            </a:endParaRPr>
          </a:p>
        </p:txBody>
      </p:sp>
      <p:sp>
        <p:nvSpPr>
          <p:cNvPr id="440" name="Google Shape;440;p12"/>
          <p:cNvSpPr txBox="1"/>
          <p:nvPr/>
        </p:nvSpPr>
        <p:spPr>
          <a:xfrm>
            <a:off x="751201" y="3198238"/>
            <a:ext cx="9714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Res-2</a:t>
            </a:r>
            <a:endParaRPr sz="2400" i="1">
              <a:solidFill>
                <a:srgbClr val="000000"/>
              </a:solidFill>
              <a:latin typeface="Calibri"/>
              <a:ea typeface="Calibri"/>
              <a:cs typeface="Calibri"/>
              <a:sym typeface="Calibri"/>
            </a:endParaRPr>
          </a:p>
        </p:txBody>
      </p:sp>
      <p:pic>
        <p:nvPicPr>
          <p:cNvPr id="442" name="Google Shape;442;p12" descr="Diagram&#10;&#10;Description automatically generated with medium confidence"/>
          <p:cNvPicPr preferRelativeResize="0"/>
          <p:nvPr/>
        </p:nvPicPr>
        <p:blipFill rotWithShape="1">
          <a:blip r:embed="rId3">
            <a:alphaModFix/>
          </a:blip>
          <a:srcRect l="4998" t="26209" r="57032" b="64535"/>
          <a:stretch/>
        </p:blipFill>
        <p:spPr>
          <a:xfrm>
            <a:off x="2573841" y="3924630"/>
            <a:ext cx="4057112" cy="475081"/>
          </a:xfrm>
          <a:prstGeom prst="rect">
            <a:avLst/>
          </a:prstGeom>
          <a:noFill/>
          <a:ln>
            <a:noFill/>
          </a:ln>
        </p:spPr>
      </p:pic>
      <p:pic>
        <p:nvPicPr>
          <p:cNvPr id="444" name="Google Shape;444;p12" descr="Diagram&#10;&#10;Description automatically generated with medium confidence"/>
          <p:cNvPicPr preferRelativeResize="0"/>
          <p:nvPr/>
        </p:nvPicPr>
        <p:blipFill rotWithShape="1">
          <a:blip r:embed="rId3">
            <a:alphaModFix/>
          </a:blip>
          <a:srcRect l="4998" t="26209" r="57032" b="64535"/>
          <a:stretch/>
        </p:blipFill>
        <p:spPr>
          <a:xfrm>
            <a:off x="6995828" y="3917381"/>
            <a:ext cx="4057112" cy="475081"/>
          </a:xfrm>
          <a:prstGeom prst="rect">
            <a:avLst/>
          </a:prstGeom>
          <a:noFill/>
          <a:ln>
            <a:noFill/>
          </a:ln>
        </p:spPr>
      </p:pic>
      <p:sp>
        <p:nvSpPr>
          <p:cNvPr id="446" name="Google Shape;446;p12"/>
          <p:cNvSpPr txBox="1"/>
          <p:nvPr/>
        </p:nvSpPr>
        <p:spPr>
          <a:xfrm>
            <a:off x="3707197" y="4392462"/>
            <a:ext cx="1790400"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Past context</a:t>
            </a:r>
            <a:endParaRPr sz="2400" i="1">
              <a:solidFill>
                <a:srgbClr val="000000"/>
              </a:solidFill>
              <a:latin typeface="Calibri"/>
              <a:ea typeface="Calibri"/>
              <a:cs typeface="Calibri"/>
              <a:sym typeface="Calibri"/>
            </a:endParaRPr>
          </a:p>
        </p:txBody>
      </p:sp>
      <p:sp>
        <p:nvSpPr>
          <p:cNvPr id="447" name="Google Shape;447;p12"/>
          <p:cNvSpPr txBox="1"/>
          <p:nvPr/>
        </p:nvSpPr>
        <p:spPr>
          <a:xfrm>
            <a:off x="8123385" y="4392462"/>
            <a:ext cx="2090916" cy="6156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Future context</a:t>
            </a:r>
            <a:endParaRPr sz="2400" i="1">
              <a:solidFill>
                <a:srgbClr val="000000"/>
              </a:solidFill>
              <a:latin typeface="Calibri"/>
              <a:ea typeface="Calibri"/>
              <a:cs typeface="Calibri"/>
              <a:sym typeface="Calibri"/>
            </a:endParaRPr>
          </a:p>
        </p:txBody>
      </p:sp>
      <p:pic>
        <p:nvPicPr>
          <p:cNvPr id="448" name="Google Shape;448;p12" descr="Diagram&#10;&#10;Description automatically generated with medium confidence"/>
          <p:cNvPicPr preferRelativeResize="0"/>
          <p:nvPr/>
        </p:nvPicPr>
        <p:blipFill rotWithShape="1">
          <a:blip r:embed="rId3">
            <a:alphaModFix/>
          </a:blip>
          <a:srcRect t="14594" r="43507" b="72743"/>
          <a:stretch/>
        </p:blipFill>
        <p:spPr>
          <a:xfrm>
            <a:off x="2324255" y="2500975"/>
            <a:ext cx="4355998" cy="408567"/>
          </a:xfrm>
          <a:prstGeom prst="rect">
            <a:avLst/>
          </a:prstGeom>
          <a:noFill/>
          <a:ln>
            <a:noFill/>
          </a:ln>
        </p:spPr>
      </p:pic>
      <p:sp>
        <p:nvSpPr>
          <p:cNvPr id="449" name="Google Shape;449;p12"/>
          <p:cNvSpPr/>
          <p:nvPr/>
        </p:nvSpPr>
        <p:spPr>
          <a:xfrm>
            <a:off x="5749955" y="2505355"/>
            <a:ext cx="881100" cy="3999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0" name="Google Shape;450;p12" descr="Diagram&#10;&#10;Description automatically generated with medium confidence"/>
          <p:cNvPicPr preferRelativeResize="0"/>
          <p:nvPr/>
        </p:nvPicPr>
        <p:blipFill rotWithShape="1">
          <a:blip r:embed="rId3">
            <a:alphaModFix/>
          </a:blip>
          <a:srcRect l="44975" t="15474" b="74769"/>
          <a:stretch/>
        </p:blipFill>
        <p:spPr>
          <a:xfrm>
            <a:off x="7010936" y="2501642"/>
            <a:ext cx="4613786" cy="314799"/>
          </a:xfrm>
          <a:prstGeom prst="rect">
            <a:avLst/>
          </a:prstGeom>
          <a:noFill/>
          <a:ln>
            <a:noFill/>
          </a:ln>
        </p:spPr>
      </p:pic>
      <p:sp>
        <p:nvSpPr>
          <p:cNvPr id="451" name="Google Shape;451;p12"/>
          <p:cNvSpPr/>
          <p:nvPr/>
        </p:nvSpPr>
        <p:spPr>
          <a:xfrm>
            <a:off x="7010936" y="2492059"/>
            <a:ext cx="881100" cy="4125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2" name="Google Shape;452;p12" descr="Diagram&#10;&#10;Description automatically generated with medium confidence"/>
          <p:cNvPicPr preferRelativeResize="0"/>
          <p:nvPr/>
        </p:nvPicPr>
        <p:blipFill rotWithShape="1">
          <a:blip r:embed="rId3">
            <a:alphaModFix/>
          </a:blip>
          <a:srcRect t="14594" r="43507" b="72743"/>
          <a:stretch/>
        </p:blipFill>
        <p:spPr>
          <a:xfrm>
            <a:off x="2324255" y="3360877"/>
            <a:ext cx="4355998" cy="408567"/>
          </a:xfrm>
          <a:prstGeom prst="rect">
            <a:avLst/>
          </a:prstGeom>
          <a:noFill/>
          <a:ln>
            <a:noFill/>
          </a:ln>
        </p:spPr>
      </p:pic>
      <p:sp>
        <p:nvSpPr>
          <p:cNvPr id="453" name="Google Shape;453;p12"/>
          <p:cNvSpPr/>
          <p:nvPr/>
        </p:nvSpPr>
        <p:spPr>
          <a:xfrm>
            <a:off x="4863953" y="3355312"/>
            <a:ext cx="1767000" cy="3999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4" name="Google Shape;454;p12" descr="Diagram&#10;&#10;Description automatically generated with medium confidence"/>
          <p:cNvPicPr preferRelativeResize="0"/>
          <p:nvPr/>
        </p:nvPicPr>
        <p:blipFill rotWithShape="1">
          <a:blip r:embed="rId3">
            <a:alphaModFix/>
          </a:blip>
          <a:srcRect l="44975" t="15474" b="74769"/>
          <a:stretch/>
        </p:blipFill>
        <p:spPr>
          <a:xfrm>
            <a:off x="7061486" y="3407794"/>
            <a:ext cx="4613786" cy="314799"/>
          </a:xfrm>
          <a:prstGeom prst="rect">
            <a:avLst/>
          </a:prstGeom>
          <a:noFill/>
          <a:ln>
            <a:noFill/>
          </a:ln>
        </p:spPr>
      </p:pic>
      <p:sp>
        <p:nvSpPr>
          <p:cNvPr id="455" name="Google Shape;455;p12"/>
          <p:cNvSpPr/>
          <p:nvPr/>
        </p:nvSpPr>
        <p:spPr>
          <a:xfrm>
            <a:off x="7010935" y="3358937"/>
            <a:ext cx="1767000" cy="412500"/>
          </a:xfrm>
          <a:prstGeom prst="roundRect">
            <a:avLst>
              <a:gd name="adj" fmla="val 16667"/>
            </a:avLst>
          </a:prstGeom>
          <a:solidFill>
            <a:srgbClr val="BFBFBF">
              <a:alpha val="53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12"/>
          <p:cNvSpPr txBox="1"/>
          <p:nvPr/>
        </p:nvSpPr>
        <p:spPr>
          <a:xfrm>
            <a:off x="450377" y="1681430"/>
            <a:ext cx="6997500" cy="523200"/>
          </a:xfrm>
          <a:prstGeom prst="rect">
            <a:avLst/>
          </a:prstGeom>
          <a:noFill/>
          <a:ln>
            <a:noFill/>
          </a:ln>
        </p:spPr>
        <p:txBody>
          <a:bodyPr spcFirstLastPara="1" wrap="square" lIns="121900" tIns="121900" rIns="121900" bIns="121900" anchor="t" anchorCtr="0">
            <a:spAutoFit/>
          </a:bodyPr>
          <a:lstStyle/>
          <a:p>
            <a:pPr marL="285750" marR="0" lvl="0" indent="-285750" algn="l" rtl="0">
              <a:spcBef>
                <a:spcPts val="0"/>
              </a:spcBef>
              <a:spcAft>
                <a:spcPts val="0"/>
              </a:spcAft>
              <a:buFont typeface="Arial" panose="020B0604020202020204" pitchFamily="34" charset="0"/>
              <a:buChar char="•"/>
            </a:pPr>
            <a:r>
              <a:rPr lang="en-US" sz="1800">
                <a:solidFill>
                  <a:srgbClr val="000000"/>
                </a:solidFill>
                <a:latin typeface="Calibri" panose="020F0502020204030204" pitchFamily="34" charset="0"/>
                <a:ea typeface="Montserrat"/>
                <a:cs typeface="Calibri" panose="020F0502020204030204" pitchFamily="34" charset="0"/>
                <a:sym typeface="Montserrat"/>
              </a:rPr>
              <a:t>Isolating current word meaning is a type of intervention</a:t>
            </a:r>
            <a:endParaRPr>
              <a:latin typeface="Calibri" panose="020F0502020204030204" pitchFamily="34" charset="0"/>
              <a:cs typeface="Calibri" panose="020F0502020204030204" pitchFamily="34" charset="0"/>
            </a:endParaRPr>
          </a:p>
        </p:txBody>
      </p:sp>
      <p:cxnSp>
        <p:nvCxnSpPr>
          <p:cNvPr id="462" name="Google Shape;462;p12"/>
          <p:cNvCxnSpPr>
            <a:endCxn id="449" idx="3"/>
          </p:cNvCxnSpPr>
          <p:nvPr/>
        </p:nvCxnSpPr>
        <p:spPr>
          <a:xfrm rot="10800000" flipH="1">
            <a:off x="5763455" y="2705305"/>
            <a:ext cx="867600" cy="30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12"/>
          <p:cNvCxnSpPr/>
          <p:nvPr/>
        </p:nvCxnSpPr>
        <p:spPr>
          <a:xfrm rot="10800000" flipH="1">
            <a:off x="7017680" y="2705305"/>
            <a:ext cx="867600" cy="30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12"/>
          <p:cNvCxnSpPr>
            <a:stCxn id="453" idx="1"/>
          </p:cNvCxnSpPr>
          <p:nvPr/>
        </p:nvCxnSpPr>
        <p:spPr>
          <a:xfrm>
            <a:off x="4863953" y="3555262"/>
            <a:ext cx="1665900" cy="84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12"/>
          <p:cNvCxnSpPr/>
          <p:nvPr/>
        </p:nvCxnSpPr>
        <p:spPr>
          <a:xfrm>
            <a:off x="7061478" y="3560987"/>
            <a:ext cx="1665900" cy="8400"/>
          </a:xfrm>
          <a:prstGeom prst="straightConnector1">
            <a:avLst/>
          </a:prstGeom>
          <a:noFill/>
          <a:ln w="9525" cap="flat" cmpd="sng">
            <a:solidFill>
              <a:schemeClr val="dk2"/>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0C2E289D-AEEE-51EC-1CD8-394D1005CE9C}"/>
              </a:ext>
            </a:extLst>
          </p:cNvPr>
          <p:cNvSpPr>
            <a:spLocks noGrp="1"/>
          </p:cNvSpPr>
          <p:nvPr>
            <p:ph type="sldNum" idx="12"/>
          </p:nvPr>
        </p:nvSpPr>
        <p:spPr/>
        <p:txBody>
          <a:bodyPr/>
          <a:lstStyle/>
          <a:p>
            <a:fld id="{00000000-1234-1234-1234-123412341234}" type="slidenum">
              <a:rPr lang="en" smtClean="0"/>
              <a:pPr/>
              <a:t>76</a:t>
            </a:fld>
            <a:endParaRPr lang="en"/>
          </a:p>
        </p:txBody>
      </p:sp>
    </p:spTree>
    <p:extLst>
      <p:ext uri="{BB962C8B-B14F-4D97-AF65-F5344CB8AC3E}">
        <p14:creationId xmlns:p14="http://schemas.microsoft.com/office/powerpoint/2010/main" val="156641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6F6F-902B-2D7B-8967-98C937E3A649}"/>
              </a:ext>
            </a:extLst>
          </p:cNvPr>
          <p:cNvSpPr>
            <a:spLocks noGrp="1"/>
          </p:cNvSpPr>
          <p:nvPr>
            <p:ph type="title"/>
          </p:nvPr>
        </p:nvSpPr>
        <p:spPr>
          <a:xfrm>
            <a:off x="838200" y="195005"/>
            <a:ext cx="10515600" cy="602438"/>
          </a:xfrm>
        </p:spPr>
        <p:txBody>
          <a:bodyPr>
            <a:normAutofit/>
          </a:bodyPr>
          <a:lstStyle/>
          <a:p>
            <a:r>
              <a:rPr lang="en-US" sz="2800" b="1">
                <a:latin typeface="Helvetica Neue"/>
              </a:rPr>
              <a:t>Transformer: two popular language models (BERT &amp; GPT-2)</a:t>
            </a:r>
          </a:p>
        </p:txBody>
      </p:sp>
      <p:pic>
        <p:nvPicPr>
          <p:cNvPr id="4" name="Content Placeholder 3" descr="Diagram&#10;&#10;Description automatically generated">
            <a:extLst>
              <a:ext uri="{FF2B5EF4-FFF2-40B4-BE49-F238E27FC236}">
                <a16:creationId xmlns:a16="http://schemas.microsoft.com/office/drawing/2014/main" id="{C904F6BA-C34C-B481-48E5-F822057A6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9286" y="753919"/>
            <a:ext cx="4295554" cy="520939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7F412F2-E7A8-8946-CAE5-01BBE2E6FC48}"/>
              </a:ext>
            </a:extLst>
          </p:cNvPr>
          <p:cNvPicPr>
            <a:picLocks noChangeAspect="1"/>
          </p:cNvPicPr>
          <p:nvPr/>
        </p:nvPicPr>
        <p:blipFill rotWithShape="1">
          <a:blip r:embed="rId3">
            <a:extLst>
              <a:ext uri="{28A0092B-C50C-407E-A947-70E740481C1C}">
                <a14:useLocalDpi xmlns:a14="http://schemas.microsoft.com/office/drawing/2010/main" val="0"/>
              </a:ext>
            </a:extLst>
          </a:blip>
          <a:srcRect r="51598"/>
          <a:stretch/>
        </p:blipFill>
        <p:spPr>
          <a:xfrm>
            <a:off x="8345091" y="1661477"/>
            <a:ext cx="3627169" cy="4212985"/>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18BD39-42D5-4948-9C2F-76A7403BC929}"/>
              </a:ext>
            </a:extLst>
          </p:cNvPr>
          <p:cNvPicPr>
            <a:picLocks noChangeAspect="1"/>
          </p:cNvPicPr>
          <p:nvPr/>
        </p:nvPicPr>
        <p:blipFill rotWithShape="1">
          <a:blip r:embed="rId3">
            <a:extLst>
              <a:ext uri="{28A0092B-C50C-407E-A947-70E740481C1C}">
                <a14:useLocalDpi xmlns:a14="http://schemas.microsoft.com/office/drawing/2010/main" val="0"/>
              </a:ext>
            </a:extLst>
          </a:blip>
          <a:srcRect l="50502"/>
          <a:stretch/>
        </p:blipFill>
        <p:spPr>
          <a:xfrm>
            <a:off x="219739" y="1661477"/>
            <a:ext cx="3709296" cy="4212985"/>
          </a:xfrm>
          <a:prstGeom prst="rect">
            <a:avLst/>
          </a:prstGeom>
        </p:spPr>
      </p:pic>
      <p:sp>
        <p:nvSpPr>
          <p:cNvPr id="7" name="Rectangle: Rounded Corners 6">
            <a:extLst>
              <a:ext uri="{FF2B5EF4-FFF2-40B4-BE49-F238E27FC236}">
                <a16:creationId xmlns:a16="http://schemas.microsoft.com/office/drawing/2014/main" id="{8157518E-DAF9-AAAC-DA5B-5E6AA1493527}"/>
              </a:ext>
            </a:extLst>
          </p:cNvPr>
          <p:cNvSpPr/>
          <p:nvPr/>
        </p:nvSpPr>
        <p:spPr>
          <a:xfrm>
            <a:off x="4072270" y="2449539"/>
            <a:ext cx="1935125" cy="32216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Rectangle: Rounded Corners 7">
            <a:extLst>
              <a:ext uri="{FF2B5EF4-FFF2-40B4-BE49-F238E27FC236}">
                <a16:creationId xmlns:a16="http://schemas.microsoft.com/office/drawing/2014/main" id="{DAD727F7-452A-286D-D5F0-FFDA95F89286}"/>
              </a:ext>
            </a:extLst>
          </p:cNvPr>
          <p:cNvSpPr/>
          <p:nvPr/>
        </p:nvSpPr>
        <p:spPr>
          <a:xfrm>
            <a:off x="6090379" y="844023"/>
            <a:ext cx="1935125" cy="540256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Google Shape;115;p21">
            <a:extLst>
              <a:ext uri="{FF2B5EF4-FFF2-40B4-BE49-F238E27FC236}">
                <a16:creationId xmlns:a16="http://schemas.microsoft.com/office/drawing/2014/main" id="{39D2AE67-8921-849A-CF0E-EB6CC7CC83C5}"/>
              </a:ext>
            </a:extLst>
          </p:cNvPr>
          <p:cNvSpPr txBox="1"/>
          <p:nvPr/>
        </p:nvSpPr>
        <p:spPr>
          <a:xfrm>
            <a:off x="124046" y="1233969"/>
            <a:ext cx="4735033"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endParaRPr sz="2400" i="1">
              <a:solidFill>
                <a:srgbClr val="000000"/>
              </a:solidFill>
              <a:latin typeface="Calibri"/>
              <a:ea typeface="Calibri"/>
              <a:cs typeface="Calibri"/>
              <a:sym typeface="Calibri"/>
            </a:endParaRPr>
          </a:p>
        </p:txBody>
      </p:sp>
      <p:sp>
        <p:nvSpPr>
          <p:cNvPr id="10" name="Rectangle: Rounded Corners 9">
            <a:extLst>
              <a:ext uri="{FF2B5EF4-FFF2-40B4-BE49-F238E27FC236}">
                <a16:creationId xmlns:a16="http://schemas.microsoft.com/office/drawing/2014/main" id="{5D7570EA-A520-6567-1C90-8F1D5C478782}"/>
              </a:ext>
            </a:extLst>
          </p:cNvPr>
          <p:cNvSpPr/>
          <p:nvPr/>
        </p:nvSpPr>
        <p:spPr>
          <a:xfrm>
            <a:off x="1967023" y="1293973"/>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0574584-A9BC-4A92-C7C5-43B1A7C57606}"/>
              </a:ext>
            </a:extLst>
          </p:cNvPr>
          <p:cNvCxnSpPr/>
          <p:nvPr/>
        </p:nvCxnSpPr>
        <p:spPr>
          <a:xfrm>
            <a:off x="219739" y="1046042"/>
            <a:ext cx="4522382"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Google Shape;115;p21">
            <a:extLst>
              <a:ext uri="{FF2B5EF4-FFF2-40B4-BE49-F238E27FC236}">
                <a16:creationId xmlns:a16="http://schemas.microsoft.com/office/drawing/2014/main" id="{56B728C1-842C-7BA1-0707-846D0F6CB7C5}"/>
              </a:ext>
            </a:extLst>
          </p:cNvPr>
          <p:cNvSpPr txBox="1"/>
          <p:nvPr/>
        </p:nvSpPr>
        <p:spPr>
          <a:xfrm>
            <a:off x="8011328" y="1233969"/>
            <a:ext cx="4386235"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8C1EB781-10C0-4F99-D561-BD45A9B4B1D7}"/>
              </a:ext>
            </a:extLst>
          </p:cNvPr>
          <p:cNvCxnSpPr/>
          <p:nvPr/>
        </p:nvCxnSpPr>
        <p:spPr>
          <a:xfrm>
            <a:off x="8284840" y="1077940"/>
            <a:ext cx="366823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10F6417-E11C-FDE0-D65C-1D10612CFCD5}"/>
              </a:ext>
            </a:extLst>
          </p:cNvPr>
          <p:cNvSpPr>
            <a:spLocks noGrp="1"/>
          </p:cNvSpPr>
          <p:nvPr>
            <p:ph type="sldNum" sz="quarter" idx="12"/>
          </p:nvPr>
        </p:nvSpPr>
        <p:spPr/>
        <p:txBody>
          <a:bodyPr/>
          <a:lstStyle/>
          <a:p>
            <a:fld id="{5F2E2D64-2AF7-44BE-8925-D454CE4894DF}" type="slidenum">
              <a:rPr lang="en-US" smtClean="0"/>
              <a:t>8</a:t>
            </a:fld>
            <a:endParaRPr lang="en-US"/>
          </a:p>
        </p:txBody>
      </p:sp>
      <p:sp>
        <p:nvSpPr>
          <p:cNvPr id="11" name="Google Shape;131;p20">
            <a:extLst>
              <a:ext uri="{FF2B5EF4-FFF2-40B4-BE49-F238E27FC236}">
                <a16:creationId xmlns:a16="http://schemas.microsoft.com/office/drawing/2014/main" id="{761FBDAF-B72B-FFAB-7E2E-57EDD15C052B}"/>
              </a:ext>
            </a:extLst>
          </p:cNvPr>
          <p:cNvSpPr txBox="1"/>
          <p:nvPr/>
        </p:nvSpPr>
        <p:spPr>
          <a:xfrm>
            <a:off x="1296330" y="6230173"/>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Devlin et al. 2018            </a:t>
            </a:r>
            <a:endParaRPr sz="1333">
              <a:latin typeface="Montserrat"/>
              <a:ea typeface="Montserrat"/>
              <a:cs typeface="Montserrat"/>
              <a:sym typeface="Montserrat"/>
            </a:endParaRPr>
          </a:p>
        </p:txBody>
      </p:sp>
      <p:sp>
        <p:nvSpPr>
          <p:cNvPr id="14" name="Google Shape;131;p20">
            <a:extLst>
              <a:ext uri="{FF2B5EF4-FFF2-40B4-BE49-F238E27FC236}">
                <a16:creationId xmlns:a16="http://schemas.microsoft.com/office/drawing/2014/main" id="{FEB62279-6B41-F896-22AE-8C759B6A357D}"/>
              </a:ext>
            </a:extLst>
          </p:cNvPr>
          <p:cNvSpPr txBox="1"/>
          <p:nvPr/>
        </p:nvSpPr>
        <p:spPr>
          <a:xfrm>
            <a:off x="5162359" y="6230173"/>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Vaswani et al. 2017            </a:t>
            </a:r>
            <a:endParaRPr sz="1333">
              <a:latin typeface="Montserrat"/>
              <a:ea typeface="Montserrat"/>
              <a:cs typeface="Montserrat"/>
              <a:sym typeface="Montserrat"/>
            </a:endParaRPr>
          </a:p>
        </p:txBody>
      </p:sp>
      <p:sp>
        <p:nvSpPr>
          <p:cNvPr id="17" name="Google Shape;131;p20">
            <a:extLst>
              <a:ext uri="{FF2B5EF4-FFF2-40B4-BE49-F238E27FC236}">
                <a16:creationId xmlns:a16="http://schemas.microsoft.com/office/drawing/2014/main" id="{43323908-609D-C5D3-9101-058D5155F83B}"/>
              </a:ext>
            </a:extLst>
          </p:cNvPr>
          <p:cNvSpPr txBox="1"/>
          <p:nvPr/>
        </p:nvSpPr>
        <p:spPr>
          <a:xfrm>
            <a:off x="9104545" y="623017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Radford et al. 2019            </a:t>
            </a:r>
            <a:endParaRPr sz="1333">
              <a:latin typeface="Montserrat"/>
              <a:ea typeface="Montserrat"/>
              <a:cs typeface="Montserrat"/>
              <a:sym typeface="Montserrat"/>
            </a:endParaRPr>
          </a:p>
        </p:txBody>
      </p:sp>
    </p:spTree>
    <p:extLst>
      <p:ext uri="{BB962C8B-B14F-4D97-AF65-F5344CB8AC3E}">
        <p14:creationId xmlns:p14="http://schemas.microsoft.com/office/powerpoint/2010/main" val="764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3C915C39-E863-230F-3C47-E209DF07EE2D}"/>
              </a:ext>
            </a:extLst>
          </p:cNvPr>
          <p:cNvPicPr>
            <a:picLocks noChangeAspect="1"/>
          </p:cNvPicPr>
          <p:nvPr/>
        </p:nvPicPr>
        <p:blipFill rotWithShape="1">
          <a:blip r:embed="rId2"/>
          <a:srcRect r="32591"/>
          <a:stretch/>
        </p:blipFill>
        <p:spPr>
          <a:xfrm>
            <a:off x="94848" y="912682"/>
            <a:ext cx="5184724" cy="4058863"/>
          </a:xfrm>
          <a:prstGeom prst="rect">
            <a:avLst/>
          </a:prstGeom>
        </p:spPr>
      </p:pic>
      <p:sp>
        <p:nvSpPr>
          <p:cNvPr id="9" name="TextBox 8">
            <a:extLst>
              <a:ext uri="{FF2B5EF4-FFF2-40B4-BE49-F238E27FC236}">
                <a16:creationId xmlns:a16="http://schemas.microsoft.com/office/drawing/2014/main" id="{39C6FE82-AECA-85EA-4415-0C1A1A4AB0E8}"/>
              </a:ext>
            </a:extLst>
          </p:cNvPr>
          <p:cNvSpPr txBox="1"/>
          <p:nvPr/>
        </p:nvSpPr>
        <p:spPr>
          <a:xfrm>
            <a:off x="0" y="6298550"/>
            <a:ext cx="7480515" cy="318100"/>
          </a:xfrm>
          <a:prstGeom prst="rect">
            <a:avLst/>
          </a:prstGeom>
          <a:noFill/>
        </p:spPr>
        <p:txBody>
          <a:bodyPr wrap="square">
            <a:spAutoFit/>
          </a:bodyPr>
          <a:lstStyle/>
          <a:p>
            <a:r>
              <a:rPr lang="en-US" sz="1467"/>
              <a:t>https://huggingface.co/HuggingFaceH4/zephyr-7b-beta</a:t>
            </a:r>
          </a:p>
        </p:txBody>
      </p:sp>
      <p:sp>
        <p:nvSpPr>
          <p:cNvPr id="12" name="TextBox 11">
            <a:extLst>
              <a:ext uri="{FF2B5EF4-FFF2-40B4-BE49-F238E27FC236}">
                <a16:creationId xmlns:a16="http://schemas.microsoft.com/office/drawing/2014/main" id="{B55B2E36-344C-50B0-E043-395BF6FD0D99}"/>
              </a:ext>
            </a:extLst>
          </p:cNvPr>
          <p:cNvSpPr txBox="1"/>
          <p:nvPr/>
        </p:nvSpPr>
        <p:spPr>
          <a:xfrm>
            <a:off x="5674123" y="1726030"/>
            <a:ext cx="6517877" cy="2308324"/>
          </a:xfrm>
          <a:prstGeom prst="rect">
            <a:avLst/>
          </a:prstGeom>
          <a:solidFill>
            <a:schemeClr val="accent4">
              <a:lumMod val="40000"/>
              <a:lumOff val="60000"/>
            </a:schemeClr>
          </a:solidFill>
        </p:spPr>
        <p:txBody>
          <a:bodyPr wrap="square" rtlCol="0">
            <a:spAutoFit/>
          </a:bodyPr>
          <a:lstStyle/>
          <a:p>
            <a:r>
              <a:rPr lang="en-US" sz="2400"/>
              <a:t>Advantages </a:t>
            </a:r>
            <a:r>
              <a:rPr lang="en-US" sz="2400" dirty="0"/>
              <a:t>are:</a:t>
            </a:r>
          </a:p>
          <a:p>
            <a:pPr marL="380990" indent="-380990">
              <a:buFont typeface="Arial" panose="020B0604020202020204" pitchFamily="34" charset="0"/>
              <a:buChar char="•"/>
            </a:pPr>
            <a:r>
              <a:rPr lang="en-US" sz="2400"/>
              <a:t>Deals with </a:t>
            </a:r>
            <a:r>
              <a:rPr lang="en-US" sz="2400" b="1">
                <a:solidFill>
                  <a:schemeClr val="accent1">
                    <a:lumMod val="75000"/>
                  </a:schemeClr>
                </a:solidFill>
              </a:rPr>
              <a:t>longer context lengths </a:t>
            </a:r>
            <a:r>
              <a:rPr lang="en-US" sz="2400"/>
              <a:t>(e.g. 4096 sequence length in longformer model) </a:t>
            </a:r>
            <a:endParaRPr lang="en-US" sz="2400" dirty="0"/>
          </a:p>
          <a:p>
            <a:pPr marL="380990" indent="-380990">
              <a:buFont typeface="Arial" panose="020B0604020202020204" pitchFamily="34" charset="0"/>
              <a:buChar char="•"/>
            </a:pPr>
            <a:r>
              <a:rPr lang="en-US" sz="2400"/>
              <a:t>Models are pretrained on </a:t>
            </a:r>
            <a:r>
              <a:rPr lang="en-US" sz="2400" b="1">
                <a:solidFill>
                  <a:schemeClr val="accent1">
                    <a:lumMod val="75000"/>
                  </a:schemeClr>
                </a:solidFill>
              </a:rPr>
              <a:t>different domain specific datasets</a:t>
            </a:r>
            <a:r>
              <a:rPr lang="en-US" sz="2400"/>
              <a:t>, and have </a:t>
            </a:r>
            <a:r>
              <a:rPr lang="en-US" sz="2400" b="1"/>
              <a:t>reasoning capabilities</a:t>
            </a:r>
            <a:endParaRPr lang="en-US" sz="2400" b="1" dirty="0">
              <a:solidFill>
                <a:srgbClr val="0070C0"/>
              </a:solidFill>
            </a:endParaRPr>
          </a:p>
        </p:txBody>
      </p:sp>
      <p:sp>
        <p:nvSpPr>
          <p:cNvPr id="6" name="Title 1">
            <a:extLst>
              <a:ext uri="{FF2B5EF4-FFF2-40B4-BE49-F238E27FC236}">
                <a16:creationId xmlns:a16="http://schemas.microsoft.com/office/drawing/2014/main" id="{8F9D94B3-85D0-B6AC-C362-F8800023739D}"/>
              </a:ext>
            </a:extLst>
          </p:cNvPr>
          <p:cNvSpPr txBox="1">
            <a:spLocks/>
          </p:cNvSpPr>
          <p:nvPr/>
        </p:nvSpPr>
        <p:spPr>
          <a:xfrm>
            <a:off x="838200" y="195005"/>
            <a:ext cx="10515600" cy="60243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a:latin typeface="Helvetica Neue"/>
              </a:rPr>
              <a:t>Emerging abilities of language models</a:t>
            </a:r>
          </a:p>
        </p:txBody>
      </p:sp>
    </p:spTree>
    <p:extLst>
      <p:ext uri="{BB962C8B-B14F-4D97-AF65-F5344CB8AC3E}">
        <p14:creationId xmlns:p14="http://schemas.microsoft.com/office/powerpoint/2010/main" val="23255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7106</TotalTime>
  <Words>4044</Words>
  <Application>Microsoft Office PowerPoint</Application>
  <PresentationFormat>Widescreen</PresentationFormat>
  <Paragraphs>637</Paragraphs>
  <Slides>76</Slides>
  <Notes>43</Notes>
  <HiddenSlides>22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-apple-system</vt:lpstr>
      <vt:lpstr>Aptos</vt:lpstr>
      <vt:lpstr>Aptos Display</vt:lpstr>
      <vt:lpstr>Arial</vt:lpstr>
      <vt:lpstr>Arial</vt:lpstr>
      <vt:lpstr>Calibri</vt:lpstr>
      <vt:lpstr>Courier New</vt:lpstr>
      <vt:lpstr>Helvetica Neue</vt:lpstr>
      <vt:lpstr>Lato</vt:lpstr>
      <vt:lpstr>Montserrat</vt:lpstr>
      <vt:lpstr>NimbusRomNo9L-Regu</vt:lpstr>
      <vt:lpstr>Roboto</vt:lpstr>
      <vt:lpstr>Söhne</vt:lpstr>
      <vt:lpstr>Times New Roman</vt:lpstr>
      <vt:lpstr>Office Theme</vt:lpstr>
      <vt:lpstr>Neuro-Computational Models of Language Comprehension: characterizing similarities and differences between language processing in brains and language models</vt:lpstr>
      <vt:lpstr>Outline </vt:lpstr>
      <vt:lpstr>Mechanistic understanding of language processing in the brain:  four big questions</vt:lpstr>
      <vt:lpstr>Typical studies of language processing with controlled experiments</vt:lpstr>
      <vt:lpstr>Language organization in the brain</vt:lpstr>
      <vt:lpstr>Increasingly available open source ecological stimuli datasets</vt:lpstr>
      <vt:lpstr>PowerPoint Presentation</vt:lpstr>
      <vt:lpstr>Transformer: two popular language models (BERT &amp; GPT-2)</vt:lpstr>
      <vt:lpstr>PowerPoint Presentation</vt:lpstr>
      <vt:lpstr>Extracting representation of a word from LMs </vt:lpstr>
      <vt:lpstr>Brain Encoding and Decoding</vt:lpstr>
      <vt:lpstr>Deep neural networks and brain alignment: brain encoding and decoding</vt:lpstr>
      <vt:lpstr>General encoding pipeline to evaluate brain-LM alignment</vt:lpstr>
      <vt:lpstr>Encoding schema</vt:lpstr>
      <vt:lpstr>Encoding: training independent models</vt:lpstr>
      <vt:lpstr>Research questions </vt:lpstr>
      <vt:lpstr>Objectives</vt:lpstr>
      <vt:lpstr>With MEG we can analyze sub-word time course</vt:lpstr>
      <vt:lpstr>Text: Word Contexts</vt:lpstr>
      <vt:lpstr>Listening data target: human brain MEG recordings</vt:lpstr>
      <vt:lpstr>Encoding Performance of Syntactic and Semantic Methods</vt:lpstr>
      <vt:lpstr>How is context represented in the brain</vt:lpstr>
      <vt:lpstr>Contextual BERT Embeddings:</vt:lpstr>
      <vt:lpstr>Contextual BERT Embeddings (Residuals vs. Lag)</vt:lpstr>
      <vt:lpstr>Partial Conclusions</vt:lpstr>
      <vt:lpstr>Research questions </vt:lpstr>
      <vt:lpstr>Can current language models deal with long-term dependencies?</vt:lpstr>
      <vt:lpstr>What kind of language models can represent long-term dependencies?</vt:lpstr>
      <vt:lpstr>The data target: human brain recordings</vt:lpstr>
      <vt:lpstr>Text: Feature Representaions</vt:lpstr>
      <vt:lpstr>Encoding Performance of language models</vt:lpstr>
      <vt:lpstr>Layer-wise encoding performance: Longformer</vt:lpstr>
      <vt:lpstr>Effect of context length on longer-context language models</vt:lpstr>
      <vt:lpstr>Partial Conclusions</vt:lpstr>
      <vt:lpstr>Research questions </vt:lpstr>
      <vt:lpstr>Hemodynamic Response Function (HRF) delay.</vt:lpstr>
      <vt:lpstr>What information is processed across language regions at fixed HRF delay?</vt:lpstr>
      <vt:lpstr>Text: Feature Representations</vt:lpstr>
      <vt:lpstr>Syntactic Parising</vt:lpstr>
      <vt:lpstr>Listening data target: human brain recordings</vt:lpstr>
      <vt:lpstr>Normalized Predictivity</vt:lpstr>
      <vt:lpstr>How language processing within the brain is impacted by delays in the Hemodynamic Response Function (HRF)?</vt:lpstr>
      <vt:lpstr>Can we distinguish syntax and semantics by varying delays?</vt:lpstr>
      <vt:lpstr>PowerPoint Presentation</vt:lpstr>
      <vt:lpstr>Research questions </vt:lpstr>
      <vt:lpstr>How language models can perform grounded language acquisition?</vt:lpstr>
      <vt:lpstr>Grounded language datasets</vt:lpstr>
      <vt:lpstr>Evaluation metric</vt:lpstr>
      <vt:lpstr>CSL Task: Noisy supervision output</vt:lpstr>
      <vt:lpstr>Results</vt:lpstr>
      <vt:lpstr>Parameters vs. Valid Error vs. Training Latency</vt:lpstr>
      <vt:lpstr>PowerPoint Presentation</vt:lpstr>
      <vt:lpstr>PowerPoint Presentation</vt:lpstr>
      <vt:lpstr>Thank You</vt:lpstr>
      <vt:lpstr>Outline </vt:lpstr>
      <vt:lpstr>Research questions </vt:lpstr>
      <vt:lpstr>Research questions </vt:lpstr>
      <vt:lpstr>Research questions </vt:lpstr>
      <vt:lpstr>Research questions </vt:lpstr>
      <vt:lpstr>Research questions </vt:lpstr>
      <vt:lpstr>Evaluation metric</vt:lpstr>
      <vt:lpstr>BERT predicted topomaps (significative predictions per subject)</vt:lpstr>
      <vt:lpstr>Models considered (n = 5)</vt:lpstr>
      <vt:lpstr>Models considered (n = 5) Contd.</vt:lpstr>
      <vt:lpstr>Models considered (n = 5) Contd.</vt:lpstr>
      <vt:lpstr>Models considered (n = 5) Contd.</vt:lpstr>
      <vt:lpstr>Brain encoding: survey tree</vt:lpstr>
      <vt:lpstr>Brain encoding: survey tree (Contd.)</vt:lpstr>
      <vt:lpstr>Brain encoding: survey tree (Contd.)</vt:lpstr>
      <vt:lpstr>Hierarchical syntax encoded in language ROIs at early delays</vt:lpstr>
      <vt:lpstr>Contextual embeddings BERT encoded in language ROIs at later delays</vt:lpstr>
      <vt:lpstr>Cross-situational learning (CSL)?</vt:lpstr>
      <vt:lpstr>How language models can perform grounded language acquisition?</vt:lpstr>
      <vt:lpstr>PowerPoint Presentation</vt:lpstr>
      <vt:lpstr>Word Contexts: Lag</vt:lpstr>
      <vt:lpstr>Word Context: Residuals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Neuro-Computational Models of Language Comprehension: characterizing similarities and differences between language processing in brains and language models</dc:title>
  <dc:creator>Oota Reddy</dc:creator>
  <cp:lastModifiedBy>Oota Reddy</cp:lastModifiedBy>
  <cp:revision>473</cp:revision>
  <dcterms:created xsi:type="dcterms:W3CDTF">2024-04-13T19:05:16Z</dcterms:created>
  <dcterms:modified xsi:type="dcterms:W3CDTF">2024-04-21T13:08:49Z</dcterms:modified>
</cp:coreProperties>
</file>